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5" r:id="rId18"/>
    <p:sldId id="276" r:id="rId19"/>
    <p:sldId id="277" r:id="rId20"/>
    <p:sldId id="281" r:id="rId21"/>
    <p:sldId id="282" r:id="rId22"/>
    <p:sldId id="284" r:id="rId23"/>
    <p:sldId id="286" r:id="rId24"/>
    <p:sldId id="287" r:id="rId25"/>
    <p:sldId id="293" r:id="rId26"/>
    <p:sldId id="296" r:id="rId27"/>
    <p:sldId id="298" r:id="rId28"/>
    <p:sldId id="300" r:id="rId29"/>
    <p:sldId id="303" r:id="rId30"/>
    <p:sldId id="304" r:id="rId31"/>
    <p:sldId id="307" r:id="rId32"/>
    <p:sldId id="311" r:id="rId33"/>
    <p:sldId id="312" r:id="rId34"/>
    <p:sldId id="317"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19550F-B627-4EB8-B39A-CCAD0D3CE8B5}" type="datetimeFigureOut">
              <a:rPr lang="en-US" smtClean="0"/>
              <a:pPr/>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D9E5-5FC5-4136-8AF7-9890B8F297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9550F-B627-4EB8-B39A-CCAD0D3CE8B5}" type="datetimeFigureOut">
              <a:rPr lang="en-US" smtClean="0"/>
              <a:pPr/>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D9E5-5FC5-4136-8AF7-9890B8F297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9550F-B627-4EB8-B39A-CCAD0D3CE8B5}" type="datetimeFigureOut">
              <a:rPr lang="en-US" smtClean="0"/>
              <a:pPr/>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D9E5-5FC5-4136-8AF7-9890B8F297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9550F-B627-4EB8-B39A-CCAD0D3CE8B5}" type="datetimeFigureOut">
              <a:rPr lang="en-US" smtClean="0"/>
              <a:pPr/>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D9E5-5FC5-4136-8AF7-9890B8F297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19550F-B627-4EB8-B39A-CCAD0D3CE8B5}" type="datetimeFigureOut">
              <a:rPr lang="en-US" smtClean="0"/>
              <a:pPr/>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D9E5-5FC5-4136-8AF7-9890B8F297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19550F-B627-4EB8-B39A-CCAD0D3CE8B5}" type="datetimeFigureOut">
              <a:rPr lang="en-US" smtClean="0"/>
              <a:pPr/>
              <a:t>10/31/2011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3D9E5-5FC5-4136-8AF7-9890B8F297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19550F-B627-4EB8-B39A-CCAD0D3CE8B5}" type="datetimeFigureOut">
              <a:rPr lang="en-US" smtClean="0"/>
              <a:pPr/>
              <a:t>10/31/2011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33D9E5-5FC5-4136-8AF7-9890B8F297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19550F-B627-4EB8-B39A-CCAD0D3CE8B5}" type="datetimeFigureOut">
              <a:rPr lang="en-US" smtClean="0"/>
              <a:pPr/>
              <a:t>10/31/2011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33D9E5-5FC5-4136-8AF7-9890B8F297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9550F-B627-4EB8-B39A-CCAD0D3CE8B5}" type="datetimeFigureOut">
              <a:rPr lang="en-US" smtClean="0"/>
              <a:pPr/>
              <a:t>10/31/2011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33D9E5-5FC5-4136-8AF7-9890B8F297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19550F-B627-4EB8-B39A-CCAD0D3CE8B5}" type="datetimeFigureOut">
              <a:rPr lang="en-US" smtClean="0"/>
              <a:pPr/>
              <a:t>10/31/2011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3D9E5-5FC5-4136-8AF7-9890B8F297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19550F-B627-4EB8-B39A-CCAD0D3CE8B5}" type="datetimeFigureOut">
              <a:rPr lang="en-US" smtClean="0"/>
              <a:pPr/>
              <a:t>10/31/2011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3D9E5-5FC5-4136-8AF7-9890B8F297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9550F-B627-4EB8-B39A-CCAD0D3CE8B5}" type="datetimeFigureOut">
              <a:rPr lang="en-US" smtClean="0"/>
              <a:pPr/>
              <a:t>10/31/2011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3D9E5-5FC5-4136-8AF7-9890B8F297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0.tmp"/>
          <p:cNvPicPr>
            <a:picLocks noChangeAspect="1"/>
          </p:cNvPicPr>
          <p:nvPr/>
        </p:nvPicPr>
        <p:blipFill>
          <a:blip r:embed="rId2" cstate="print"/>
          <a:stretch>
            <a:fillRect/>
          </a:stretch>
        </p:blipFill>
        <p:spPr>
          <a:xfrm>
            <a:off x="1" y="0"/>
            <a:ext cx="9143999" cy="6107905"/>
          </a:xfrm>
          <a:prstGeom prst="rect">
            <a:avLst/>
          </a:prstGeom>
        </p:spPr>
      </p:pic>
      <p:sp>
        <p:nvSpPr>
          <p:cNvPr id="63489" name="Rectangle 1"/>
          <p:cNvSpPr>
            <a:spLocks noChangeArrowheads="1"/>
          </p:cNvSpPr>
          <p:nvPr/>
        </p:nvSpPr>
        <p:spPr bwMode="auto">
          <a:xfrm>
            <a:off x="0" y="6211669"/>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rPr>
              <a:t>Brian Mooney and Noreen Mooney, parents of </a:t>
            </a:r>
            <a:r>
              <a:rPr kumimoji="0" lang="en-GB" sz="1200" b="0" i="0" u="none" strike="noStrike" cap="none" normalizeH="0" baseline="0" dirty="0" err="1" smtClean="0">
                <a:ln>
                  <a:noFill/>
                </a:ln>
                <a:solidFill>
                  <a:schemeClr val="tx1"/>
                </a:solidFill>
                <a:effectLst/>
                <a:latin typeface="Arial" pitchFamily="34" charset="0"/>
                <a:ea typeface="Times New Roman" pitchFamily="18" charset="0"/>
              </a:rPr>
              <a:t>Brecan</a:t>
            </a:r>
            <a:r>
              <a:rPr kumimoji="0" lang="en-GB" sz="1200" b="0" i="0" u="none" strike="noStrike" cap="none" normalizeH="0" baseline="0" dirty="0" smtClean="0">
                <a:ln>
                  <a:noFill/>
                </a:ln>
                <a:solidFill>
                  <a:schemeClr val="tx1"/>
                </a:solidFill>
                <a:effectLst/>
                <a:latin typeface="Arial" pitchFamily="34" charset="0"/>
                <a:ea typeface="Times New Roman" pitchFamily="18" charset="0"/>
              </a:rPr>
              <a:t> Mooney. The Geothermal Installation of the Year award is named in memory of </a:t>
            </a:r>
            <a:r>
              <a:rPr kumimoji="0" lang="en-GB" sz="1200" b="0" i="0" u="none" strike="noStrike" cap="none" normalizeH="0" baseline="0" dirty="0" err="1" smtClean="0">
                <a:ln>
                  <a:noFill/>
                </a:ln>
                <a:solidFill>
                  <a:schemeClr val="tx1"/>
                </a:solidFill>
                <a:effectLst/>
                <a:latin typeface="Arial" pitchFamily="34" charset="0"/>
                <a:ea typeface="Times New Roman" pitchFamily="18" charset="0"/>
              </a:rPr>
              <a:t>Brecan</a:t>
            </a:r>
            <a:r>
              <a:rPr kumimoji="0" lang="en-GB" sz="1200" b="0" i="0" u="none" strike="noStrike" cap="none" normalizeH="0" baseline="0" dirty="0" smtClean="0">
                <a:ln>
                  <a:noFill/>
                </a:ln>
                <a:solidFill>
                  <a:schemeClr val="tx1"/>
                </a:solidFill>
                <a:effectLst/>
                <a:latin typeface="Arial" pitchFamily="34" charset="0"/>
                <a:ea typeface="Times New Roman" pitchFamily="18" charset="0"/>
              </a:rPr>
              <a:t> Mooney, who was active in the research and promotion of Geothermal Energy in Ireland up to his loss in November 2009. This award aims to continue </a:t>
            </a:r>
            <a:r>
              <a:rPr kumimoji="0" lang="en-GB" sz="1200" b="0" i="0" u="none" strike="noStrike" cap="none" normalizeH="0" baseline="0" dirty="0" err="1" smtClean="0">
                <a:ln>
                  <a:noFill/>
                </a:ln>
                <a:solidFill>
                  <a:schemeClr val="tx1"/>
                </a:solidFill>
                <a:effectLst/>
                <a:latin typeface="Arial" pitchFamily="34" charset="0"/>
                <a:ea typeface="Times New Roman" pitchFamily="18" charset="0"/>
              </a:rPr>
              <a:t>Brecan’s</a:t>
            </a:r>
            <a:r>
              <a:rPr kumimoji="0" lang="en-GB" sz="1200" b="0" i="0" u="none" strike="noStrike" cap="none" normalizeH="0" baseline="0" dirty="0" smtClean="0">
                <a:ln>
                  <a:noFill/>
                </a:ln>
                <a:solidFill>
                  <a:schemeClr val="tx1"/>
                </a:solidFill>
                <a:effectLst/>
                <a:latin typeface="Arial" pitchFamily="34" charset="0"/>
                <a:ea typeface="Times New Roman" pitchFamily="18" charset="0"/>
              </a:rPr>
              <a:t> work by showcasing excellence in geothermal systems design and installation in Ireland.</a:t>
            </a:r>
            <a:r>
              <a:rPr kumimoji="0" lang="en-US" sz="11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A.tmp"/>
          <p:cNvPicPr>
            <a:picLocks noChangeAspect="1"/>
          </p:cNvPicPr>
          <p:nvPr/>
        </p:nvPicPr>
        <p:blipFill>
          <a:blip r:embed="rId2" cstate="print"/>
          <a:stretch>
            <a:fillRect/>
          </a:stretch>
        </p:blipFill>
        <p:spPr>
          <a:xfrm>
            <a:off x="0" y="0"/>
            <a:ext cx="9144000" cy="6268641"/>
          </a:xfrm>
          <a:prstGeom prst="rect">
            <a:avLst/>
          </a:prstGeom>
        </p:spPr>
      </p:pic>
      <p:sp>
        <p:nvSpPr>
          <p:cNvPr id="3" name="Rectangle 2"/>
          <p:cNvSpPr/>
          <p:nvPr/>
        </p:nvSpPr>
        <p:spPr>
          <a:xfrm>
            <a:off x="1219200" y="6211669"/>
            <a:ext cx="6248400" cy="646331"/>
          </a:xfrm>
          <a:prstGeom prst="rect">
            <a:avLst/>
          </a:prstGeom>
        </p:spPr>
        <p:txBody>
          <a:bodyPr wrap="square">
            <a:spAutoFit/>
          </a:bodyPr>
          <a:lstStyle/>
          <a:p>
            <a:pPr algn="ctr"/>
            <a:r>
              <a:rPr lang="en-GB" dirty="0" smtClean="0"/>
              <a:t>Attendees at the Award Ceremony of the </a:t>
            </a:r>
            <a:r>
              <a:rPr lang="en-GB" dirty="0" err="1" smtClean="0"/>
              <a:t>Brecan</a:t>
            </a:r>
            <a:r>
              <a:rPr lang="en-GB" dirty="0" smtClean="0"/>
              <a:t> Mooney Installation of the Year Competition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B.tmp"/>
          <p:cNvPicPr>
            <a:picLocks noChangeAspect="1"/>
          </p:cNvPicPr>
          <p:nvPr/>
        </p:nvPicPr>
        <p:blipFill>
          <a:blip r:embed="rId2" cstate="print"/>
          <a:stretch>
            <a:fillRect/>
          </a:stretch>
        </p:blipFill>
        <p:spPr>
          <a:xfrm>
            <a:off x="0" y="0"/>
            <a:ext cx="9144000" cy="5893594"/>
          </a:xfrm>
          <a:prstGeom prst="rect">
            <a:avLst/>
          </a:prstGeom>
        </p:spPr>
      </p:pic>
      <p:sp>
        <p:nvSpPr>
          <p:cNvPr id="52225" name="Rectangle 1"/>
          <p:cNvSpPr>
            <a:spLocks noChangeArrowheads="1"/>
          </p:cNvSpPr>
          <p:nvPr/>
        </p:nvSpPr>
        <p:spPr bwMode="auto">
          <a:xfrm>
            <a:off x="0" y="609600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Gerard Duffy and Daryl Duffy – </a:t>
            </a:r>
            <a:r>
              <a:rPr kumimoji="0" lang="en-GB"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Eurotech</a:t>
            </a:r>
            <a:r>
              <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GB"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Renewables</a:t>
            </a:r>
            <a:r>
              <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Winners of the </a:t>
            </a:r>
            <a:r>
              <a:rPr kumimoji="0" lang="en-GB"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Brecan</a:t>
            </a:r>
            <a:r>
              <a:rPr kumimoji="0" lang="en-GB"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Mooney Installation of the Year Competition 2011. </a:t>
            </a:r>
            <a:endParaRPr kumimoji="0" lang="en-GB"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C.tmp"/>
          <p:cNvPicPr>
            <a:picLocks noChangeAspect="1"/>
          </p:cNvPicPr>
          <p:nvPr/>
        </p:nvPicPr>
        <p:blipFill>
          <a:blip r:embed="rId2" cstate="print"/>
          <a:stretch>
            <a:fillRect/>
          </a:stretch>
        </p:blipFill>
        <p:spPr>
          <a:xfrm>
            <a:off x="0" y="0"/>
            <a:ext cx="9144000" cy="6009680"/>
          </a:xfrm>
          <a:prstGeom prst="rect">
            <a:avLst/>
          </a:prstGeom>
        </p:spPr>
      </p:pic>
      <p:sp>
        <p:nvSpPr>
          <p:cNvPr id="3" name="Rectangle 2"/>
          <p:cNvSpPr/>
          <p:nvPr/>
        </p:nvSpPr>
        <p:spPr>
          <a:xfrm>
            <a:off x="1676400" y="6019800"/>
            <a:ext cx="6096000" cy="646331"/>
          </a:xfrm>
          <a:prstGeom prst="rect">
            <a:avLst/>
          </a:prstGeom>
        </p:spPr>
        <p:txBody>
          <a:bodyPr wrap="square">
            <a:spAutoFit/>
          </a:bodyPr>
          <a:lstStyle/>
          <a:p>
            <a:pPr algn="ctr"/>
            <a:r>
              <a:rPr lang="en-GB" dirty="0" smtClean="0"/>
              <a:t>Gareth Jones Newsletter Editor, </a:t>
            </a:r>
            <a:r>
              <a:rPr lang="en-GB" dirty="0" err="1" smtClean="0"/>
              <a:t>Laurena</a:t>
            </a:r>
            <a:r>
              <a:rPr lang="en-GB" dirty="0" smtClean="0"/>
              <a:t> </a:t>
            </a:r>
            <a:r>
              <a:rPr lang="en-GB" dirty="0" err="1" smtClean="0"/>
              <a:t>Lacey</a:t>
            </a:r>
            <a:r>
              <a:rPr lang="en-GB" dirty="0" smtClean="0"/>
              <a:t> GAI member, </a:t>
            </a:r>
            <a:r>
              <a:rPr lang="en-GB" dirty="0" err="1" smtClean="0"/>
              <a:t>Roisin</a:t>
            </a:r>
            <a:r>
              <a:rPr lang="en-GB" dirty="0" smtClean="0"/>
              <a:t> Goodman Vice-chair GAI</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D.tmp"/>
          <p:cNvPicPr>
            <a:picLocks noChangeAspect="1"/>
          </p:cNvPicPr>
          <p:nvPr/>
        </p:nvPicPr>
        <p:blipFill>
          <a:blip r:embed="rId2" cstate="print"/>
          <a:stretch>
            <a:fillRect/>
          </a:stretch>
        </p:blipFill>
        <p:spPr>
          <a:xfrm>
            <a:off x="1" y="0"/>
            <a:ext cx="9143999" cy="6098976"/>
          </a:xfrm>
          <a:prstGeom prst="rect">
            <a:avLst/>
          </a:prstGeom>
        </p:spPr>
      </p:pic>
      <p:sp>
        <p:nvSpPr>
          <p:cNvPr id="3" name="Rectangle 2"/>
          <p:cNvSpPr/>
          <p:nvPr/>
        </p:nvSpPr>
        <p:spPr>
          <a:xfrm>
            <a:off x="990600" y="6211669"/>
            <a:ext cx="7315200" cy="646331"/>
          </a:xfrm>
          <a:prstGeom prst="rect">
            <a:avLst/>
          </a:prstGeom>
        </p:spPr>
        <p:txBody>
          <a:bodyPr wrap="square">
            <a:spAutoFit/>
          </a:bodyPr>
          <a:lstStyle/>
          <a:p>
            <a:pPr algn="ctr"/>
            <a:r>
              <a:rPr lang="en-GB" dirty="0" smtClean="0"/>
              <a:t>Brian Mooney and Noreen Mooney, parents of </a:t>
            </a:r>
            <a:r>
              <a:rPr lang="en-GB" dirty="0" err="1" smtClean="0"/>
              <a:t>Brecan</a:t>
            </a:r>
            <a:r>
              <a:rPr lang="en-GB" dirty="0" smtClean="0"/>
              <a:t> Mooney, announce the Winner of the Geothermal Installation of the Year Award 2011</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E.tmp"/>
          <p:cNvPicPr>
            <a:picLocks noChangeAspect="1"/>
          </p:cNvPicPr>
          <p:nvPr/>
        </p:nvPicPr>
        <p:blipFill>
          <a:blip r:embed="rId2" cstate="print"/>
          <a:stretch>
            <a:fillRect/>
          </a:stretch>
        </p:blipFill>
        <p:spPr>
          <a:xfrm>
            <a:off x="1" y="-762000"/>
            <a:ext cx="9143999" cy="6616897"/>
          </a:xfrm>
          <a:prstGeom prst="rect">
            <a:avLst/>
          </a:prstGeom>
        </p:spPr>
      </p:pic>
      <p:sp>
        <p:nvSpPr>
          <p:cNvPr id="3" name="Rectangle 2"/>
          <p:cNvSpPr/>
          <p:nvPr/>
        </p:nvSpPr>
        <p:spPr>
          <a:xfrm>
            <a:off x="914400" y="5934670"/>
            <a:ext cx="7543800" cy="923330"/>
          </a:xfrm>
          <a:prstGeom prst="rect">
            <a:avLst/>
          </a:prstGeom>
        </p:spPr>
        <p:txBody>
          <a:bodyPr wrap="square">
            <a:spAutoFit/>
          </a:bodyPr>
          <a:lstStyle/>
          <a:p>
            <a:pPr algn="ctr"/>
            <a:r>
              <a:rPr lang="en-GB" dirty="0" smtClean="0"/>
              <a:t>Brian Mooney and Noreen Mooney, parents of </a:t>
            </a:r>
            <a:r>
              <a:rPr lang="en-GB" dirty="0" err="1" smtClean="0"/>
              <a:t>Brecan</a:t>
            </a:r>
            <a:r>
              <a:rPr lang="en-GB" dirty="0" smtClean="0"/>
              <a:t> Mooney present Gerard Duffy (</a:t>
            </a:r>
            <a:r>
              <a:rPr lang="en-GB" dirty="0" err="1" smtClean="0"/>
              <a:t>Eurotech</a:t>
            </a:r>
            <a:r>
              <a:rPr lang="en-GB" dirty="0" smtClean="0"/>
              <a:t> </a:t>
            </a:r>
            <a:r>
              <a:rPr lang="en-GB" dirty="0" err="1" smtClean="0"/>
              <a:t>Renewables</a:t>
            </a:r>
            <a:r>
              <a:rPr lang="en-GB" dirty="0" smtClean="0"/>
              <a:t>) and Sean and Mary Mc Donald (homeowners), with the Geothermal Installation of the Year Award 2011</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F.tmp"/>
          <p:cNvPicPr>
            <a:picLocks noChangeAspect="1"/>
          </p:cNvPicPr>
          <p:nvPr/>
        </p:nvPicPr>
        <p:blipFill>
          <a:blip r:embed="rId2" cstate="print"/>
          <a:stretch>
            <a:fillRect/>
          </a:stretch>
        </p:blipFill>
        <p:spPr>
          <a:xfrm>
            <a:off x="0" y="-533400"/>
            <a:ext cx="9144000" cy="6715125"/>
          </a:xfrm>
          <a:prstGeom prst="rect">
            <a:avLst/>
          </a:prstGeom>
        </p:spPr>
      </p:pic>
      <p:sp>
        <p:nvSpPr>
          <p:cNvPr id="3" name="Rectangle 2"/>
          <p:cNvSpPr/>
          <p:nvPr/>
        </p:nvSpPr>
        <p:spPr>
          <a:xfrm>
            <a:off x="0" y="6119336"/>
            <a:ext cx="9144000" cy="738664"/>
          </a:xfrm>
          <a:prstGeom prst="rect">
            <a:avLst/>
          </a:prstGeom>
        </p:spPr>
        <p:txBody>
          <a:bodyPr wrap="square">
            <a:spAutoFit/>
          </a:bodyPr>
          <a:lstStyle/>
          <a:p>
            <a:pPr algn="ctr"/>
            <a:r>
              <a:rPr lang="en-GB" sz="1400" dirty="0" smtClean="0"/>
              <a:t>Noreen Mooney and Gerard Duffy of </a:t>
            </a:r>
            <a:r>
              <a:rPr lang="en-GB" sz="1400" dirty="0" err="1" smtClean="0"/>
              <a:t>Eurotech</a:t>
            </a:r>
            <a:r>
              <a:rPr lang="en-GB" sz="1400" dirty="0" smtClean="0"/>
              <a:t> </a:t>
            </a:r>
            <a:r>
              <a:rPr lang="en-GB" sz="1400" dirty="0" err="1" smtClean="0"/>
              <a:t>Renewables</a:t>
            </a:r>
            <a:r>
              <a:rPr lang="en-GB" sz="1400" dirty="0" smtClean="0"/>
              <a:t> </a:t>
            </a:r>
            <a:r>
              <a:rPr lang="en-GB" sz="1400" dirty="0" err="1" smtClean="0"/>
              <a:t>Eurotech</a:t>
            </a:r>
            <a:r>
              <a:rPr lang="en-GB" sz="1400" dirty="0" smtClean="0"/>
              <a:t> </a:t>
            </a:r>
            <a:r>
              <a:rPr lang="en-GB" sz="1400" dirty="0" err="1" smtClean="0"/>
              <a:t>Renewables</a:t>
            </a:r>
            <a:r>
              <a:rPr lang="en-GB" sz="1400" dirty="0" smtClean="0"/>
              <a:t> Limited was awarded the inaugural </a:t>
            </a:r>
            <a:r>
              <a:rPr lang="en-GB" sz="1400" dirty="0" err="1" smtClean="0"/>
              <a:t>Brecan</a:t>
            </a:r>
            <a:r>
              <a:rPr lang="en-GB" sz="1400" dirty="0" smtClean="0"/>
              <a:t> Mooney domestic geothermal heating installation of the year award 2011, for the innovative geothermal heating system it installed in Sean and Mary McDonald’s home in Co. Meath</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10.tmp"/>
          <p:cNvPicPr>
            <a:picLocks noChangeAspect="1"/>
          </p:cNvPicPr>
          <p:nvPr/>
        </p:nvPicPr>
        <p:blipFill>
          <a:blip r:embed="rId2" cstate="print"/>
          <a:stretch>
            <a:fillRect/>
          </a:stretch>
        </p:blipFill>
        <p:spPr>
          <a:xfrm>
            <a:off x="0" y="-304800"/>
            <a:ext cx="9144000" cy="6429375"/>
          </a:xfrm>
          <a:prstGeom prst="rect">
            <a:avLst/>
          </a:prstGeom>
        </p:spPr>
      </p:pic>
      <p:sp>
        <p:nvSpPr>
          <p:cNvPr id="3" name="Rectangle 2"/>
          <p:cNvSpPr/>
          <p:nvPr/>
        </p:nvSpPr>
        <p:spPr>
          <a:xfrm>
            <a:off x="0" y="6119336"/>
            <a:ext cx="9144000" cy="738664"/>
          </a:xfrm>
          <a:prstGeom prst="rect">
            <a:avLst/>
          </a:prstGeom>
        </p:spPr>
        <p:txBody>
          <a:bodyPr wrap="square">
            <a:spAutoFit/>
          </a:bodyPr>
          <a:lstStyle/>
          <a:p>
            <a:pPr algn="ctr"/>
            <a:r>
              <a:rPr lang="en-GB" sz="1400" dirty="0" smtClean="0"/>
              <a:t>Noreen Mooney and Gerard Duffy of </a:t>
            </a:r>
            <a:r>
              <a:rPr lang="en-GB" sz="1400" dirty="0" err="1" smtClean="0"/>
              <a:t>Eurotech</a:t>
            </a:r>
            <a:r>
              <a:rPr lang="en-GB" sz="1400" dirty="0" smtClean="0"/>
              <a:t> </a:t>
            </a:r>
            <a:r>
              <a:rPr lang="en-GB" sz="1400" dirty="0" err="1" smtClean="0"/>
              <a:t>Renewables</a:t>
            </a:r>
            <a:r>
              <a:rPr lang="en-GB" sz="1400" dirty="0" smtClean="0"/>
              <a:t> </a:t>
            </a:r>
            <a:r>
              <a:rPr lang="en-GB" sz="1400" dirty="0" err="1" smtClean="0"/>
              <a:t>Eurotech</a:t>
            </a:r>
            <a:r>
              <a:rPr lang="en-GB" sz="1400" dirty="0" smtClean="0"/>
              <a:t> </a:t>
            </a:r>
            <a:r>
              <a:rPr lang="en-GB" sz="1400" dirty="0" err="1" smtClean="0"/>
              <a:t>Renewables</a:t>
            </a:r>
            <a:r>
              <a:rPr lang="en-GB" sz="1400" dirty="0" smtClean="0"/>
              <a:t> Limited was awarded the inaugural </a:t>
            </a:r>
            <a:r>
              <a:rPr lang="en-GB" sz="1400" dirty="0" err="1" smtClean="0"/>
              <a:t>Brecan</a:t>
            </a:r>
            <a:r>
              <a:rPr lang="en-GB" sz="1400" dirty="0" smtClean="0"/>
              <a:t> Mooney domestic geothermal heating installation of the year award 2011, for the innovative geothermal heating system it installed in Sean and Mary McDonald’s home in Co. Meath</a:t>
            </a:r>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13.tmp"/>
          <p:cNvPicPr>
            <a:picLocks noChangeAspect="1"/>
          </p:cNvPicPr>
          <p:nvPr/>
        </p:nvPicPr>
        <p:blipFill>
          <a:blip r:embed="rId2" cstate="print"/>
          <a:stretch>
            <a:fillRect/>
          </a:stretch>
        </p:blipFill>
        <p:spPr>
          <a:xfrm>
            <a:off x="0" y="125016"/>
            <a:ext cx="9144000" cy="6732984"/>
          </a:xfrm>
          <a:prstGeom prst="rect">
            <a:avLst/>
          </a:prstGeom>
        </p:spPr>
      </p:pic>
      <p:sp>
        <p:nvSpPr>
          <p:cNvPr id="3" name="Rectangle 2"/>
          <p:cNvSpPr/>
          <p:nvPr/>
        </p:nvSpPr>
        <p:spPr>
          <a:xfrm>
            <a:off x="0" y="0"/>
            <a:ext cx="9144000" cy="646331"/>
          </a:xfrm>
          <a:prstGeom prst="rect">
            <a:avLst/>
          </a:prstGeom>
          <a:solidFill>
            <a:schemeClr val="bg1"/>
          </a:solidFill>
        </p:spPr>
        <p:txBody>
          <a:bodyPr wrap="square">
            <a:spAutoFit/>
          </a:bodyPr>
          <a:lstStyle/>
          <a:p>
            <a:pPr algn="ctr"/>
            <a:r>
              <a:rPr lang="en-GB" dirty="0" smtClean="0"/>
              <a:t>Paul </a:t>
            </a:r>
            <a:r>
              <a:rPr lang="en-GB" dirty="0" err="1" smtClean="0"/>
              <a:t>Sikora</a:t>
            </a:r>
            <a:r>
              <a:rPr lang="en-GB" dirty="0" smtClean="0"/>
              <a:t>, (GAI Development Officer), Brian Mooney, Mary Mc Donald (homeowner), Noreen Mooney, Sean Mc Donald (homeowner) John Burgess (Chairman of the GAI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14.tmp"/>
          <p:cNvPicPr>
            <a:picLocks noChangeAspect="1"/>
          </p:cNvPicPr>
          <p:nvPr/>
        </p:nvPicPr>
        <p:blipFill>
          <a:blip r:embed="rId2" cstate="print"/>
          <a:stretch>
            <a:fillRect/>
          </a:stretch>
        </p:blipFill>
        <p:spPr>
          <a:xfrm>
            <a:off x="0" y="-228600"/>
            <a:ext cx="9143999" cy="6161483"/>
          </a:xfrm>
          <a:prstGeom prst="rect">
            <a:avLst/>
          </a:prstGeom>
        </p:spPr>
      </p:pic>
      <p:sp>
        <p:nvSpPr>
          <p:cNvPr id="3" name="Rectangle 2"/>
          <p:cNvSpPr/>
          <p:nvPr/>
        </p:nvSpPr>
        <p:spPr>
          <a:xfrm>
            <a:off x="0" y="5934670"/>
            <a:ext cx="9144000" cy="923330"/>
          </a:xfrm>
          <a:prstGeom prst="rect">
            <a:avLst/>
          </a:prstGeom>
        </p:spPr>
        <p:txBody>
          <a:bodyPr wrap="square">
            <a:spAutoFit/>
          </a:bodyPr>
          <a:lstStyle/>
          <a:p>
            <a:pPr algn="ctr"/>
            <a:r>
              <a:rPr lang="en-GB" dirty="0" smtClean="0"/>
              <a:t>Paul </a:t>
            </a:r>
            <a:r>
              <a:rPr lang="en-GB" dirty="0" err="1" smtClean="0"/>
              <a:t>Sikora</a:t>
            </a:r>
            <a:r>
              <a:rPr lang="en-GB" dirty="0" smtClean="0"/>
              <a:t>, (GAI Development Officer), Brian Mooney, Mary Mc Donald (homeowner), John Burgess (Chairman of the GAI), Noreen Mooney, Sean Mc Donald (homeowner), Gerard Duffy of </a:t>
            </a:r>
            <a:r>
              <a:rPr lang="en-GB" dirty="0" err="1" smtClean="0"/>
              <a:t>Eurotech</a:t>
            </a:r>
            <a:r>
              <a:rPr lang="en-GB" dirty="0" smtClean="0"/>
              <a:t> </a:t>
            </a:r>
            <a:r>
              <a:rPr lang="en-GB" dirty="0" err="1" smtClean="0"/>
              <a:t>Renewables</a:t>
            </a:r>
            <a:r>
              <a:rPr lang="en-GB" dirty="0" smtClean="0"/>
              <a:t> (Winner of the </a:t>
            </a:r>
            <a:r>
              <a:rPr lang="en-GB" dirty="0" err="1" smtClean="0"/>
              <a:t>Brecan</a:t>
            </a:r>
            <a:r>
              <a:rPr lang="en-GB" dirty="0" smtClean="0"/>
              <a:t> Mooney Installation of the Year Award 2011)</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15.tmp"/>
          <p:cNvPicPr>
            <a:picLocks noChangeAspect="1"/>
          </p:cNvPicPr>
          <p:nvPr/>
        </p:nvPicPr>
        <p:blipFill>
          <a:blip r:embed="rId2" cstate="print"/>
          <a:stretch>
            <a:fillRect/>
          </a:stretch>
        </p:blipFill>
        <p:spPr>
          <a:xfrm>
            <a:off x="0" y="-304800"/>
            <a:ext cx="9144000" cy="6429375"/>
          </a:xfrm>
          <a:prstGeom prst="rect">
            <a:avLst/>
          </a:prstGeom>
        </p:spPr>
      </p:pic>
      <p:sp>
        <p:nvSpPr>
          <p:cNvPr id="41986" name="Rectangle 2"/>
          <p:cNvSpPr>
            <a:spLocks noChangeArrowheads="1"/>
          </p:cNvSpPr>
          <p:nvPr/>
        </p:nvSpPr>
        <p:spPr bwMode="auto">
          <a:xfrm>
            <a:off x="0" y="6107668"/>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Paul </a:t>
            </a:r>
            <a:r>
              <a:rPr kumimoji="0" lang="en-GB" sz="1400" b="0" i="0" u="none" strike="noStrike" cap="none" normalizeH="0" baseline="0" dirty="0" err="1" smtClean="0">
                <a:ln>
                  <a:noFill/>
                </a:ln>
                <a:solidFill>
                  <a:schemeClr val="tx1"/>
                </a:solidFill>
                <a:effectLst/>
                <a:latin typeface="Garamond" pitchFamily="18" charset="0"/>
                <a:ea typeface="Times New Roman" pitchFamily="18" charset="0"/>
                <a:cs typeface="Times New Roman" pitchFamily="18" charset="0"/>
              </a:rPr>
              <a:t>Sikora</a:t>
            </a:r>
            <a:r>
              <a:rPr kumimoji="0" lang="en-GB" sz="1400" b="0"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 (GAI Development Officer), </a:t>
            </a:r>
            <a:r>
              <a:rPr kumimoji="0" lang="en-GB"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Brian Mooney, </a:t>
            </a:r>
            <a:r>
              <a:rPr kumimoji="0" lang="en-GB" sz="1400" b="0"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John Burgess (Chairman of the GAI),</a:t>
            </a:r>
            <a:r>
              <a:rPr kumimoji="0" lang="en-GB"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Noreen Mooney, </a:t>
            </a:r>
            <a:r>
              <a:rPr kumimoji="0" lang="en-GB" sz="1400" b="0" i="0" u="none" strike="noStrike" cap="none" normalizeH="0" baseline="0" dirty="0" smtClean="0" bmk="OLE_LINK2">
                <a:ln>
                  <a:noFill/>
                </a:ln>
                <a:solidFill>
                  <a:schemeClr val="tx1"/>
                </a:solidFill>
                <a:effectLst/>
                <a:latin typeface="Times New Roman" pitchFamily="18" charset="0"/>
                <a:ea typeface="Times New Roman" pitchFamily="18" charset="0"/>
                <a:cs typeface="Times New Roman" pitchFamily="18" charset="0"/>
              </a:rPr>
              <a:t>Mike Cotter of </a:t>
            </a:r>
            <a:r>
              <a:rPr kumimoji="0" lang="en-GB" sz="1400" b="0" i="0" u="none" strike="noStrike" cap="none" normalizeH="0" baseline="0" dirty="0" smtClean="0" bmk="OLE_LINK2">
                <a:ln>
                  <a:noFill/>
                </a:ln>
                <a:solidFill>
                  <a:schemeClr val="tx1"/>
                </a:solidFill>
                <a:effectLst/>
                <a:latin typeface="Garamond" pitchFamily="18" charset="0"/>
                <a:ea typeface="Times New Roman" pitchFamily="18" charset="0"/>
                <a:cs typeface="Times New Roman" pitchFamily="18" charset="0"/>
              </a:rPr>
              <a:t>Alternative Heating &amp; Cooling Ltd who was awarded a </a:t>
            </a:r>
            <a:r>
              <a:rPr kumimoji="0" lang="en-GB" sz="1400" b="0" i="0" u="none" strike="noStrike" cap="none" normalizeH="0" baseline="0" dirty="0" err="1" smtClean="0" bmk="OLE_LINK2">
                <a:ln>
                  <a:noFill/>
                </a:ln>
                <a:solidFill>
                  <a:schemeClr val="tx1"/>
                </a:solidFill>
                <a:effectLst/>
                <a:latin typeface="Garamond" pitchFamily="18" charset="0"/>
                <a:ea typeface="Times New Roman" pitchFamily="18" charset="0"/>
                <a:cs typeface="Times New Roman" pitchFamily="18" charset="0"/>
              </a:rPr>
              <a:t>Brecan</a:t>
            </a:r>
            <a:r>
              <a:rPr kumimoji="0" lang="en-GB" sz="1400" b="0" i="0" u="none" strike="noStrike" cap="none" normalizeH="0" baseline="0" dirty="0" smtClean="0" bmk="OLE_LINK2">
                <a:ln>
                  <a:noFill/>
                </a:ln>
                <a:solidFill>
                  <a:schemeClr val="tx1"/>
                </a:solidFill>
                <a:effectLst/>
                <a:latin typeface="Garamond" pitchFamily="18" charset="0"/>
                <a:ea typeface="Times New Roman" pitchFamily="18" charset="0"/>
                <a:cs typeface="Times New Roman" pitchFamily="18" charset="0"/>
              </a:rPr>
              <a:t> Mooney Award of Merit for the geothermal system Alternative Heating &amp; Cooling Ltd installed for Nick &amp; Anne Ross of ‘Brook Lodge’ Co. Cork </a:t>
            </a:r>
            <a:r>
              <a:rPr kumimoji="0" lang="en-GB" sz="1400" b="0" i="0" u="none" strike="noStrike" cap="none" normalizeH="0" baseline="0" dirty="0" smtClean="0" bmk="OLE_LINK2">
                <a:ln>
                  <a:noFill/>
                </a:ln>
                <a:solidFill>
                  <a:schemeClr val="tx1"/>
                </a:solidFill>
                <a:effectLst/>
                <a:latin typeface="Times New Roman" pitchFamily="18" charset="0"/>
                <a:ea typeface="Times New Roman" pitchFamily="18" charset="0"/>
                <a:cs typeface="Times New Roman" pitchFamily="18" charset="0"/>
              </a:rPr>
              <a:t> </a:t>
            </a:r>
            <a:endParaRPr kumimoji="0" lang="en-GB"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1.tmp"/>
          <p:cNvPicPr>
            <a:picLocks noChangeAspect="1"/>
          </p:cNvPicPr>
          <p:nvPr/>
        </p:nvPicPr>
        <p:blipFill>
          <a:blip r:embed="rId2" cstate="print"/>
          <a:stretch>
            <a:fillRect/>
          </a:stretch>
        </p:blipFill>
        <p:spPr>
          <a:xfrm>
            <a:off x="0" y="0"/>
            <a:ext cx="9144000" cy="5840016"/>
          </a:xfrm>
          <a:prstGeom prst="rect">
            <a:avLst/>
          </a:prstGeom>
        </p:spPr>
      </p:pic>
      <p:sp>
        <p:nvSpPr>
          <p:cNvPr id="3" name="Rectangle 2"/>
          <p:cNvSpPr/>
          <p:nvPr/>
        </p:nvSpPr>
        <p:spPr>
          <a:xfrm>
            <a:off x="3124200" y="6172200"/>
            <a:ext cx="2914901" cy="369332"/>
          </a:xfrm>
          <a:prstGeom prst="rect">
            <a:avLst/>
          </a:prstGeom>
        </p:spPr>
        <p:txBody>
          <a:bodyPr wrap="none">
            <a:spAutoFit/>
          </a:bodyPr>
          <a:lstStyle/>
          <a:p>
            <a:r>
              <a:rPr lang="en-GB" dirty="0" err="1" smtClean="0"/>
              <a:t>Laurena</a:t>
            </a:r>
            <a:r>
              <a:rPr lang="en-GB" dirty="0" smtClean="0"/>
              <a:t> </a:t>
            </a:r>
            <a:r>
              <a:rPr lang="en-GB" dirty="0" err="1" smtClean="0"/>
              <a:t>Lacey</a:t>
            </a:r>
            <a:r>
              <a:rPr lang="en-GB" dirty="0" smtClean="0"/>
              <a:t> (GAI Member)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19.tmp"/>
          <p:cNvPicPr>
            <a:picLocks noChangeAspect="1"/>
          </p:cNvPicPr>
          <p:nvPr/>
        </p:nvPicPr>
        <p:blipFill>
          <a:blip r:embed="rId2" cstate="print"/>
          <a:stretch>
            <a:fillRect/>
          </a:stretch>
        </p:blipFill>
        <p:spPr>
          <a:xfrm>
            <a:off x="1" y="-228600"/>
            <a:ext cx="9143999" cy="6393655"/>
          </a:xfrm>
          <a:prstGeom prst="rect">
            <a:avLst/>
          </a:prstGeom>
        </p:spPr>
      </p:pic>
      <p:sp>
        <p:nvSpPr>
          <p:cNvPr id="3" name="Rectangle 2"/>
          <p:cNvSpPr/>
          <p:nvPr/>
        </p:nvSpPr>
        <p:spPr>
          <a:xfrm>
            <a:off x="0" y="6119336"/>
            <a:ext cx="9144000" cy="738664"/>
          </a:xfrm>
          <a:prstGeom prst="rect">
            <a:avLst/>
          </a:prstGeom>
        </p:spPr>
        <p:txBody>
          <a:bodyPr wrap="square">
            <a:spAutoFit/>
          </a:bodyPr>
          <a:lstStyle/>
          <a:p>
            <a:pPr algn="ctr"/>
            <a:r>
              <a:rPr lang="en-GB" sz="1400" dirty="0" smtClean="0"/>
              <a:t>Paul </a:t>
            </a:r>
            <a:r>
              <a:rPr lang="en-GB" sz="1400" dirty="0" err="1" smtClean="0"/>
              <a:t>Sikora</a:t>
            </a:r>
            <a:r>
              <a:rPr lang="en-GB" sz="1400" dirty="0" smtClean="0"/>
              <a:t>, (GAI Development Officer), Brian Mooney, John Burgess (Chairman of the GAI), Noreen Mooney, Gerry </a:t>
            </a:r>
            <a:r>
              <a:rPr lang="en-GB" sz="1400" dirty="0" err="1" smtClean="0"/>
              <a:t>Cunnane</a:t>
            </a:r>
            <a:r>
              <a:rPr lang="en-GB" sz="1400" dirty="0" smtClean="0"/>
              <a:t> of Wind Water Solar Energy Systems Ltd. who was awarded a </a:t>
            </a:r>
            <a:r>
              <a:rPr lang="en-GB" sz="1400" dirty="0" err="1" smtClean="0"/>
              <a:t>Brecan</a:t>
            </a:r>
            <a:r>
              <a:rPr lang="en-GB" sz="1400" dirty="0" smtClean="0"/>
              <a:t> Mooney Award of Merit for the geothermal system Wind Water Solar Energy Systems Ltd. installed for </a:t>
            </a:r>
            <a:r>
              <a:rPr lang="en-GB" sz="1400" dirty="0" err="1" smtClean="0"/>
              <a:t>Jochen</a:t>
            </a:r>
            <a:r>
              <a:rPr lang="en-GB" sz="1400" dirty="0" smtClean="0"/>
              <a:t> </a:t>
            </a:r>
            <a:r>
              <a:rPr lang="en-GB" sz="1400" dirty="0" err="1" smtClean="0"/>
              <a:t>Gerz</a:t>
            </a:r>
            <a:r>
              <a:rPr lang="en-GB" sz="1400" dirty="0" smtClean="0"/>
              <a:t> and Laurence </a:t>
            </a:r>
            <a:r>
              <a:rPr lang="en-GB" sz="1400" dirty="0" err="1" smtClean="0"/>
              <a:t>Vanpoulle</a:t>
            </a:r>
            <a:r>
              <a:rPr lang="en-GB" sz="1400" dirty="0" smtClean="0"/>
              <a:t> of ‘</a:t>
            </a:r>
            <a:r>
              <a:rPr lang="en-GB" sz="1400" dirty="0" err="1" smtClean="0"/>
              <a:t>DerryQuin</a:t>
            </a:r>
            <a:r>
              <a:rPr lang="en-GB" sz="1400" dirty="0" smtClean="0"/>
              <a:t>’, Co. Kerry.</a:t>
            </a:r>
            <a:endParaRPr 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1A.tmp"/>
          <p:cNvPicPr>
            <a:picLocks noChangeAspect="1"/>
          </p:cNvPicPr>
          <p:nvPr/>
        </p:nvPicPr>
        <p:blipFill>
          <a:blip r:embed="rId2" cstate="print"/>
          <a:stretch>
            <a:fillRect/>
          </a:stretch>
        </p:blipFill>
        <p:spPr>
          <a:xfrm>
            <a:off x="0" y="-304800"/>
            <a:ext cx="9144000" cy="6366867"/>
          </a:xfrm>
          <a:prstGeom prst="rect">
            <a:avLst/>
          </a:prstGeom>
        </p:spPr>
      </p:pic>
      <p:sp>
        <p:nvSpPr>
          <p:cNvPr id="3" name="Rectangle 2"/>
          <p:cNvSpPr/>
          <p:nvPr/>
        </p:nvSpPr>
        <p:spPr>
          <a:xfrm>
            <a:off x="0" y="6027003"/>
            <a:ext cx="9144000" cy="830997"/>
          </a:xfrm>
          <a:prstGeom prst="rect">
            <a:avLst/>
          </a:prstGeom>
        </p:spPr>
        <p:txBody>
          <a:bodyPr wrap="square">
            <a:spAutoFit/>
          </a:bodyPr>
          <a:lstStyle/>
          <a:p>
            <a:pPr algn="ctr"/>
            <a:r>
              <a:rPr lang="en-GB" sz="1600" dirty="0" smtClean="0"/>
              <a:t>Brian Mooney, Noreen Mooney, and Gerry </a:t>
            </a:r>
            <a:r>
              <a:rPr lang="en-GB" sz="1600" dirty="0" err="1" smtClean="0"/>
              <a:t>Cunnane</a:t>
            </a:r>
            <a:r>
              <a:rPr lang="en-GB" sz="1600" dirty="0" smtClean="0"/>
              <a:t> of Wind Water Solar Energy Systems Ltd. who was awarded a </a:t>
            </a:r>
            <a:r>
              <a:rPr lang="en-GB" sz="1600" dirty="0" err="1" smtClean="0"/>
              <a:t>Brecan</a:t>
            </a:r>
            <a:r>
              <a:rPr lang="en-GB" sz="1600" dirty="0" smtClean="0"/>
              <a:t> Mooney Award of Merit for the geothermal system Wind Water Solar Energy Systems Ltd. installed for </a:t>
            </a:r>
            <a:r>
              <a:rPr lang="en-GB" sz="1600" dirty="0" err="1" smtClean="0"/>
              <a:t>Jochen</a:t>
            </a:r>
            <a:r>
              <a:rPr lang="en-GB" sz="1600" dirty="0" smtClean="0"/>
              <a:t> </a:t>
            </a:r>
            <a:r>
              <a:rPr lang="en-GB" sz="1600" dirty="0" err="1" smtClean="0"/>
              <a:t>Gerz</a:t>
            </a:r>
            <a:r>
              <a:rPr lang="en-GB" sz="1600" dirty="0" smtClean="0"/>
              <a:t> and Laurence </a:t>
            </a:r>
            <a:r>
              <a:rPr lang="en-GB" sz="1600" dirty="0" err="1" smtClean="0"/>
              <a:t>Vanpoulle</a:t>
            </a:r>
            <a:r>
              <a:rPr lang="en-GB" sz="1600" dirty="0" smtClean="0"/>
              <a:t> of ‘</a:t>
            </a:r>
            <a:r>
              <a:rPr lang="en-GB" sz="1600" dirty="0" err="1" smtClean="0"/>
              <a:t>DerryQuin</a:t>
            </a:r>
            <a:r>
              <a:rPr lang="en-GB" sz="1600" dirty="0" smtClean="0"/>
              <a:t>’, Co. Kerry.</a:t>
            </a:r>
            <a:endParaRPr 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1C.tmp"/>
          <p:cNvPicPr>
            <a:picLocks noChangeAspect="1"/>
          </p:cNvPicPr>
          <p:nvPr/>
        </p:nvPicPr>
        <p:blipFill>
          <a:blip r:embed="rId2" cstate="print"/>
          <a:stretch>
            <a:fillRect/>
          </a:stretch>
        </p:blipFill>
        <p:spPr>
          <a:xfrm>
            <a:off x="0" y="-228600"/>
            <a:ext cx="9144000" cy="6340078"/>
          </a:xfrm>
          <a:prstGeom prst="rect">
            <a:avLst/>
          </a:prstGeom>
        </p:spPr>
      </p:pic>
      <p:sp>
        <p:nvSpPr>
          <p:cNvPr id="3" name="Rectangle 2"/>
          <p:cNvSpPr/>
          <p:nvPr/>
        </p:nvSpPr>
        <p:spPr>
          <a:xfrm>
            <a:off x="0" y="6119336"/>
            <a:ext cx="9144000" cy="738664"/>
          </a:xfrm>
          <a:prstGeom prst="rect">
            <a:avLst/>
          </a:prstGeom>
        </p:spPr>
        <p:txBody>
          <a:bodyPr wrap="square">
            <a:spAutoFit/>
          </a:bodyPr>
          <a:lstStyle/>
          <a:p>
            <a:pPr algn="ctr"/>
            <a:r>
              <a:rPr lang="en-GB" sz="1400" dirty="0" smtClean="0"/>
              <a:t>Paul </a:t>
            </a:r>
            <a:r>
              <a:rPr lang="en-GB" sz="1400" dirty="0" err="1" smtClean="0"/>
              <a:t>Sikora</a:t>
            </a:r>
            <a:r>
              <a:rPr lang="en-GB" sz="1400" dirty="0" smtClean="0"/>
              <a:t>, (GAI Development Officer), Brian Mooney, John Burgess (Chairman of the GAI), Noreen Mooney, </a:t>
            </a:r>
            <a:r>
              <a:rPr lang="en-GB" sz="1400" dirty="0" err="1" smtClean="0"/>
              <a:t>Padraig</a:t>
            </a:r>
            <a:r>
              <a:rPr lang="en-GB" sz="1400" dirty="0" smtClean="0"/>
              <a:t> Murphy of Green Renewable Heating Ltd. who was awarded a </a:t>
            </a:r>
            <a:r>
              <a:rPr lang="en-GB" sz="1400" dirty="0" err="1" smtClean="0"/>
              <a:t>Brecan</a:t>
            </a:r>
            <a:r>
              <a:rPr lang="en-GB" sz="1400" dirty="0" smtClean="0"/>
              <a:t> Mooney Award of Merit for the geothermal system Green Renewable Heating Ltd installed for Anne Murphy of ‘</a:t>
            </a:r>
            <a:r>
              <a:rPr lang="en-GB" sz="1400" dirty="0" err="1" smtClean="0"/>
              <a:t>Castlequin</a:t>
            </a:r>
            <a:r>
              <a:rPr lang="en-GB" sz="1400" dirty="0" smtClean="0"/>
              <a:t>’, Co Kerry.</a:t>
            </a:r>
            <a:endParaRPr 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1E.tmp"/>
          <p:cNvPicPr>
            <a:picLocks noChangeAspect="1"/>
          </p:cNvPicPr>
          <p:nvPr/>
        </p:nvPicPr>
        <p:blipFill>
          <a:blip r:embed="rId2" cstate="print"/>
          <a:stretch>
            <a:fillRect/>
          </a:stretch>
        </p:blipFill>
        <p:spPr>
          <a:xfrm>
            <a:off x="0" y="-228600"/>
            <a:ext cx="9144000" cy="6223992"/>
          </a:xfrm>
          <a:prstGeom prst="rect">
            <a:avLst/>
          </a:prstGeom>
        </p:spPr>
      </p:pic>
      <p:sp>
        <p:nvSpPr>
          <p:cNvPr id="3" name="Rectangle 2"/>
          <p:cNvSpPr/>
          <p:nvPr/>
        </p:nvSpPr>
        <p:spPr>
          <a:xfrm>
            <a:off x="0" y="6027003"/>
            <a:ext cx="9144000" cy="830997"/>
          </a:xfrm>
          <a:prstGeom prst="rect">
            <a:avLst/>
          </a:prstGeom>
        </p:spPr>
        <p:txBody>
          <a:bodyPr wrap="square">
            <a:spAutoFit/>
          </a:bodyPr>
          <a:lstStyle/>
          <a:p>
            <a:pPr algn="ctr"/>
            <a:r>
              <a:rPr lang="en-GB" sz="1600" dirty="0" smtClean="0"/>
              <a:t>Brian Mooney, Noreen Mooney, and </a:t>
            </a:r>
            <a:r>
              <a:rPr lang="en-GB" sz="1600" dirty="0" err="1" smtClean="0"/>
              <a:t>Padraig</a:t>
            </a:r>
            <a:r>
              <a:rPr lang="en-GB" sz="1600" dirty="0" smtClean="0"/>
              <a:t> Murphy of Green Renewable Heating Ltd who was awarded a </a:t>
            </a:r>
            <a:r>
              <a:rPr lang="en-GB" sz="1600" dirty="0" err="1" smtClean="0"/>
              <a:t>Brecan</a:t>
            </a:r>
            <a:r>
              <a:rPr lang="en-GB" sz="1600" dirty="0" smtClean="0"/>
              <a:t> Mooney Award of Merit for the geothermal system Green Renewable Heating Ltd installed for Anne Murphy of ‘</a:t>
            </a:r>
            <a:r>
              <a:rPr lang="en-GB" sz="1600" dirty="0" err="1" smtClean="0"/>
              <a:t>Castlequin</a:t>
            </a:r>
            <a:r>
              <a:rPr lang="en-GB" sz="1600" dirty="0" smtClean="0"/>
              <a:t>’, Co Kerry.</a:t>
            </a:r>
            <a:endParaRPr 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1F.tmp"/>
          <p:cNvPicPr>
            <a:picLocks noChangeAspect="1"/>
          </p:cNvPicPr>
          <p:nvPr/>
        </p:nvPicPr>
        <p:blipFill>
          <a:blip r:embed="rId2" cstate="print"/>
          <a:stretch>
            <a:fillRect/>
          </a:stretch>
        </p:blipFill>
        <p:spPr>
          <a:xfrm>
            <a:off x="0" y="-990600"/>
            <a:ext cx="9144000" cy="6973776"/>
          </a:xfrm>
          <a:prstGeom prst="rect">
            <a:avLst/>
          </a:prstGeom>
        </p:spPr>
      </p:pic>
      <p:sp>
        <p:nvSpPr>
          <p:cNvPr id="3" name="Rectangle 2"/>
          <p:cNvSpPr/>
          <p:nvPr/>
        </p:nvSpPr>
        <p:spPr>
          <a:xfrm>
            <a:off x="0" y="5934670"/>
            <a:ext cx="9144000" cy="923330"/>
          </a:xfrm>
          <a:prstGeom prst="rect">
            <a:avLst/>
          </a:prstGeom>
        </p:spPr>
        <p:txBody>
          <a:bodyPr wrap="square">
            <a:spAutoFit/>
          </a:bodyPr>
          <a:lstStyle/>
          <a:p>
            <a:pPr algn="ctr"/>
            <a:r>
              <a:rPr lang="en-GB" dirty="0" smtClean="0"/>
              <a:t>Brian and Noreen Mooney, Daryl Duffy of </a:t>
            </a:r>
            <a:r>
              <a:rPr lang="en-GB" dirty="0" err="1" smtClean="0"/>
              <a:t>Eurotech</a:t>
            </a:r>
            <a:r>
              <a:rPr lang="en-GB" dirty="0" smtClean="0"/>
              <a:t> </a:t>
            </a:r>
            <a:r>
              <a:rPr lang="en-GB" dirty="0" err="1" smtClean="0"/>
              <a:t>Renewables</a:t>
            </a:r>
            <a:r>
              <a:rPr lang="en-GB" dirty="0" smtClean="0"/>
              <a:t> (Winners of the </a:t>
            </a:r>
            <a:r>
              <a:rPr lang="en-GB" dirty="0" err="1" smtClean="0"/>
              <a:t>Brecan</a:t>
            </a:r>
            <a:r>
              <a:rPr lang="en-GB" dirty="0" smtClean="0"/>
              <a:t> Mooney Installation of the Year Award 2011), Sean and Mary Mc Donald (homeowners) John Burgess (Chairman of the GAI), Gerard Duffy (</a:t>
            </a:r>
            <a:r>
              <a:rPr lang="en-GB" dirty="0" err="1" smtClean="0"/>
              <a:t>Eurotech</a:t>
            </a:r>
            <a:r>
              <a:rPr lang="en-GB" dirty="0" smtClean="0"/>
              <a:t> </a:t>
            </a:r>
            <a:r>
              <a:rPr lang="en-GB" dirty="0" err="1" smtClean="0"/>
              <a:t>Renewables</a:t>
            </a:r>
            <a:r>
              <a:rPr lang="en-GB" dirty="0" smtClean="0"/>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25.tmp"/>
          <p:cNvPicPr>
            <a:picLocks noChangeAspect="1"/>
          </p:cNvPicPr>
          <p:nvPr/>
        </p:nvPicPr>
        <p:blipFill>
          <a:blip r:embed="rId2" cstate="print"/>
          <a:stretch>
            <a:fillRect/>
          </a:stretch>
        </p:blipFill>
        <p:spPr>
          <a:xfrm>
            <a:off x="0" y="0"/>
            <a:ext cx="9144000" cy="6081117"/>
          </a:xfrm>
          <a:prstGeom prst="rect">
            <a:avLst/>
          </a:prstGeom>
        </p:spPr>
      </p:pic>
      <p:sp>
        <p:nvSpPr>
          <p:cNvPr id="3" name="Rectangle 2"/>
          <p:cNvSpPr/>
          <p:nvPr/>
        </p:nvSpPr>
        <p:spPr>
          <a:xfrm>
            <a:off x="838200" y="6211669"/>
            <a:ext cx="7543800" cy="646331"/>
          </a:xfrm>
          <a:prstGeom prst="rect">
            <a:avLst/>
          </a:prstGeom>
        </p:spPr>
        <p:txBody>
          <a:bodyPr wrap="square">
            <a:spAutoFit/>
          </a:bodyPr>
          <a:lstStyle/>
          <a:p>
            <a:pPr algn="ctr"/>
            <a:r>
              <a:rPr lang="en-GB" dirty="0" smtClean="0"/>
              <a:t>Monica Lee (GAI Secretary) Sean and Mary Mc Donald (winning homeowners) and John Burgess (Chairman of the GAI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28.tmp"/>
          <p:cNvPicPr>
            <a:picLocks noChangeAspect="1"/>
          </p:cNvPicPr>
          <p:nvPr/>
        </p:nvPicPr>
        <p:blipFill>
          <a:blip r:embed="rId2" cstate="print"/>
          <a:stretch>
            <a:fillRect/>
          </a:stretch>
        </p:blipFill>
        <p:spPr>
          <a:xfrm>
            <a:off x="0" y="-685800"/>
            <a:ext cx="9144000" cy="6509742"/>
          </a:xfrm>
          <a:prstGeom prst="rect">
            <a:avLst/>
          </a:prstGeom>
        </p:spPr>
      </p:pic>
      <p:sp>
        <p:nvSpPr>
          <p:cNvPr id="3" name="Rectangle 2"/>
          <p:cNvSpPr/>
          <p:nvPr/>
        </p:nvSpPr>
        <p:spPr>
          <a:xfrm>
            <a:off x="381000" y="5791200"/>
            <a:ext cx="8458200" cy="923330"/>
          </a:xfrm>
          <a:prstGeom prst="rect">
            <a:avLst/>
          </a:prstGeom>
        </p:spPr>
        <p:txBody>
          <a:bodyPr wrap="square">
            <a:spAutoFit/>
          </a:bodyPr>
          <a:lstStyle/>
          <a:p>
            <a:pPr algn="ctr"/>
            <a:r>
              <a:rPr lang="en-GB" dirty="0" smtClean="0"/>
              <a:t>Brian and Noreen Mooney (parents of </a:t>
            </a:r>
            <a:r>
              <a:rPr lang="en-GB" dirty="0" err="1" smtClean="0"/>
              <a:t>Brecan</a:t>
            </a:r>
            <a:r>
              <a:rPr lang="en-GB" dirty="0" smtClean="0"/>
              <a:t> Mooney), Daryl Duffy and Gerard Duffy (</a:t>
            </a:r>
            <a:r>
              <a:rPr lang="en-GB" dirty="0" err="1" smtClean="0"/>
              <a:t>Eurotech</a:t>
            </a:r>
            <a:r>
              <a:rPr lang="en-GB" dirty="0" smtClean="0"/>
              <a:t> </a:t>
            </a:r>
            <a:r>
              <a:rPr lang="en-GB" dirty="0" err="1" smtClean="0"/>
              <a:t>Renewables</a:t>
            </a:r>
            <a:r>
              <a:rPr lang="en-GB" dirty="0" smtClean="0"/>
              <a:t>, Winners of the </a:t>
            </a:r>
            <a:r>
              <a:rPr lang="en-GB" dirty="0" err="1" smtClean="0"/>
              <a:t>Brecan</a:t>
            </a:r>
            <a:r>
              <a:rPr lang="en-GB" dirty="0" smtClean="0"/>
              <a:t> Mooney Installation of the Year Competition 2011) and John Burgess (Chairman of the GAI)</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2A.tmp"/>
          <p:cNvPicPr>
            <a:picLocks noChangeAspect="1"/>
          </p:cNvPicPr>
          <p:nvPr/>
        </p:nvPicPr>
        <p:blipFill>
          <a:blip r:embed="rId2" cstate="print"/>
          <a:stretch>
            <a:fillRect/>
          </a:stretch>
        </p:blipFill>
        <p:spPr>
          <a:xfrm>
            <a:off x="0" y="0"/>
            <a:ext cx="9143998" cy="5777507"/>
          </a:xfrm>
          <a:prstGeom prst="rect">
            <a:avLst/>
          </a:prstGeom>
        </p:spPr>
      </p:pic>
      <p:sp>
        <p:nvSpPr>
          <p:cNvPr id="3" name="Rectangle 2"/>
          <p:cNvSpPr/>
          <p:nvPr/>
        </p:nvSpPr>
        <p:spPr>
          <a:xfrm>
            <a:off x="2209800" y="5943600"/>
            <a:ext cx="4876800" cy="646331"/>
          </a:xfrm>
          <a:prstGeom prst="rect">
            <a:avLst/>
          </a:prstGeom>
        </p:spPr>
        <p:txBody>
          <a:bodyPr wrap="square">
            <a:spAutoFit/>
          </a:bodyPr>
          <a:lstStyle/>
          <a:p>
            <a:pPr algn="ctr"/>
            <a:r>
              <a:rPr lang="en-GB" dirty="0" smtClean="0"/>
              <a:t>Sean and Mary Mc Donald (winning homeowners) and John Burgess (Chairman of the GAI)</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2C.tmp"/>
          <p:cNvPicPr>
            <a:picLocks noChangeAspect="1"/>
          </p:cNvPicPr>
          <p:nvPr/>
        </p:nvPicPr>
        <p:blipFill>
          <a:blip r:embed="rId2" cstate="print"/>
          <a:stretch>
            <a:fillRect/>
          </a:stretch>
        </p:blipFill>
        <p:spPr>
          <a:xfrm>
            <a:off x="0" y="-152400"/>
            <a:ext cx="9143999" cy="6107905"/>
          </a:xfrm>
          <a:prstGeom prst="rect">
            <a:avLst/>
          </a:prstGeom>
        </p:spPr>
      </p:pic>
      <p:sp>
        <p:nvSpPr>
          <p:cNvPr id="3" name="Rectangle 2"/>
          <p:cNvSpPr/>
          <p:nvPr/>
        </p:nvSpPr>
        <p:spPr>
          <a:xfrm>
            <a:off x="0" y="6027003"/>
            <a:ext cx="9144000" cy="830997"/>
          </a:xfrm>
          <a:prstGeom prst="rect">
            <a:avLst/>
          </a:prstGeom>
        </p:spPr>
        <p:txBody>
          <a:bodyPr wrap="square">
            <a:spAutoFit/>
          </a:bodyPr>
          <a:lstStyle/>
          <a:p>
            <a:pPr algn="ctr"/>
            <a:r>
              <a:rPr lang="en-GB" sz="1600" dirty="0" err="1" smtClean="0"/>
              <a:t>Roisin</a:t>
            </a:r>
            <a:r>
              <a:rPr lang="en-GB" sz="1600" dirty="0" smtClean="0"/>
              <a:t> Goodman (Geothermal Association of Ireland), </a:t>
            </a:r>
            <a:r>
              <a:rPr lang="en-GB" sz="1600" dirty="0" err="1" smtClean="0"/>
              <a:t>Padraig</a:t>
            </a:r>
            <a:r>
              <a:rPr lang="en-GB" sz="1600" dirty="0" smtClean="0"/>
              <a:t> Murphy of Green Renewable Heating Ltd. who was awarded a </a:t>
            </a:r>
            <a:r>
              <a:rPr lang="en-GB" sz="1600" dirty="0" err="1" smtClean="0"/>
              <a:t>Brecan</a:t>
            </a:r>
            <a:r>
              <a:rPr lang="en-GB" sz="1600" dirty="0" smtClean="0"/>
              <a:t> Mooney Award of Merit for the geothermal system Green Renewable Heating Ltd installed for Anne Murphy of ‘</a:t>
            </a:r>
            <a:r>
              <a:rPr lang="en-GB" sz="1600" dirty="0" err="1" smtClean="0"/>
              <a:t>Castlequin</a:t>
            </a:r>
            <a:r>
              <a:rPr lang="en-GB" sz="1600" dirty="0" smtClean="0"/>
              <a:t>’, Co Kerry and Gareth Jones (Geothermal Association of Ireland)</a:t>
            </a:r>
            <a:endParaRPr lang="en-US"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2F.tmp"/>
          <p:cNvPicPr>
            <a:picLocks noChangeAspect="1"/>
          </p:cNvPicPr>
          <p:nvPr/>
        </p:nvPicPr>
        <p:blipFill>
          <a:blip r:embed="rId2" cstate="print"/>
          <a:stretch>
            <a:fillRect/>
          </a:stretch>
        </p:blipFill>
        <p:spPr>
          <a:xfrm>
            <a:off x="0" y="0"/>
            <a:ext cx="9144000" cy="6036469"/>
          </a:xfrm>
          <a:prstGeom prst="rect">
            <a:avLst/>
          </a:prstGeom>
        </p:spPr>
      </p:pic>
      <p:sp>
        <p:nvSpPr>
          <p:cNvPr id="15361" name="Rectangle 1"/>
          <p:cNvSpPr>
            <a:spLocks noChangeArrowheads="1"/>
          </p:cNvSpPr>
          <p:nvPr/>
        </p:nvSpPr>
        <p:spPr bwMode="auto">
          <a:xfrm>
            <a:off x="0" y="6165503"/>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ea typeface="Times New Roman" pitchFamily="18" charset="0"/>
              </a:rPr>
              <a:t>Monica Lee (</a:t>
            </a:r>
            <a:r>
              <a:rPr kumimoji="0" lang="en-GB" sz="1400" b="0" i="0" u="none" strike="noStrike" cap="none" normalizeH="0" baseline="0" dirty="0" smtClean="0">
                <a:ln>
                  <a:noFill/>
                </a:ln>
                <a:solidFill>
                  <a:schemeClr val="tx1"/>
                </a:solidFill>
                <a:effectLst/>
                <a:ea typeface="Times New Roman" pitchFamily="18" charset="0"/>
                <a:cs typeface="Times New Roman" pitchFamily="18" charset="0"/>
              </a:rPr>
              <a:t>Secretary GAI</a:t>
            </a:r>
            <a:r>
              <a:rPr kumimoji="0" lang="en-GB" sz="1400" b="0" i="0" u="none" strike="noStrike" cap="none" normalizeH="0" baseline="0" dirty="0" smtClean="0">
                <a:ln>
                  <a:noFill/>
                </a:ln>
                <a:solidFill>
                  <a:schemeClr val="tx1"/>
                </a:solidFill>
                <a:effectLst/>
                <a:ea typeface="Times New Roman" pitchFamily="18" charset="0"/>
              </a:rPr>
              <a:t>), Gerry </a:t>
            </a:r>
            <a:r>
              <a:rPr kumimoji="0" lang="en-GB" sz="1400" b="0" i="0" u="none" strike="noStrike" cap="none" normalizeH="0" baseline="0" dirty="0" err="1" smtClean="0">
                <a:ln>
                  <a:noFill/>
                </a:ln>
                <a:solidFill>
                  <a:schemeClr val="tx1"/>
                </a:solidFill>
                <a:effectLst/>
                <a:ea typeface="Times New Roman" pitchFamily="18" charset="0"/>
              </a:rPr>
              <a:t>Cunnane</a:t>
            </a:r>
            <a:r>
              <a:rPr kumimoji="0" lang="en-GB" sz="1400" b="0" i="0" u="none" strike="noStrike" cap="none" normalizeH="0" baseline="0" dirty="0" smtClean="0">
                <a:ln>
                  <a:noFill/>
                </a:ln>
                <a:solidFill>
                  <a:schemeClr val="tx1"/>
                </a:solidFill>
                <a:effectLst/>
                <a:ea typeface="Times New Roman" pitchFamily="18" charset="0"/>
              </a:rPr>
              <a:t> of </a:t>
            </a:r>
            <a:r>
              <a:rPr kumimoji="0" lang="en-GB" sz="1400" b="0" i="0" u="none" strike="noStrike" cap="none" normalizeH="0" baseline="0" dirty="0" smtClean="0">
                <a:ln>
                  <a:noFill/>
                </a:ln>
                <a:solidFill>
                  <a:schemeClr val="tx1"/>
                </a:solidFill>
                <a:effectLst/>
                <a:ea typeface="Times New Roman" pitchFamily="18" charset="0"/>
                <a:cs typeface="Times New Roman" pitchFamily="18" charset="0"/>
              </a:rPr>
              <a:t>Wind Water Solar Energy Systems Ltd. who was awarded a </a:t>
            </a:r>
            <a:r>
              <a:rPr kumimoji="0" lang="en-GB" sz="1400" b="0" i="0" u="none" strike="noStrike" cap="none" normalizeH="0" baseline="0" dirty="0" err="1" smtClean="0">
                <a:ln>
                  <a:noFill/>
                </a:ln>
                <a:solidFill>
                  <a:schemeClr val="tx1"/>
                </a:solidFill>
                <a:effectLst/>
                <a:ea typeface="Times New Roman" pitchFamily="18" charset="0"/>
                <a:cs typeface="Times New Roman" pitchFamily="18" charset="0"/>
              </a:rPr>
              <a:t>Brecan</a:t>
            </a:r>
            <a:r>
              <a:rPr kumimoji="0" lang="en-GB" sz="1400" b="0" i="0" u="none" strike="noStrike" cap="none" normalizeH="0" baseline="0" dirty="0" smtClean="0">
                <a:ln>
                  <a:noFill/>
                </a:ln>
                <a:solidFill>
                  <a:schemeClr val="tx1"/>
                </a:solidFill>
                <a:effectLst/>
                <a:ea typeface="Times New Roman" pitchFamily="18" charset="0"/>
                <a:cs typeface="Times New Roman" pitchFamily="18" charset="0"/>
              </a:rPr>
              <a:t> Mooney Award of Merit for the geothermal system Wind Water Solar Energy Systems Ltd. installed for </a:t>
            </a:r>
            <a:r>
              <a:rPr kumimoji="0" lang="en-GB" sz="1400" b="0" i="0" u="none" strike="noStrike" cap="none" normalizeH="0" baseline="0" dirty="0" err="1" smtClean="0">
                <a:ln>
                  <a:noFill/>
                </a:ln>
                <a:solidFill>
                  <a:schemeClr val="tx1"/>
                </a:solidFill>
                <a:effectLst/>
                <a:ea typeface="Times New Roman" pitchFamily="18" charset="0"/>
                <a:cs typeface="Times New Roman" pitchFamily="18" charset="0"/>
              </a:rPr>
              <a:t>Jochen</a:t>
            </a:r>
            <a:r>
              <a:rPr kumimoji="0" lang="en-GB" sz="1400"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en-GB" sz="1400" b="0" i="0" u="none" strike="noStrike" cap="none" normalizeH="0" baseline="0" dirty="0" err="1" smtClean="0">
                <a:ln>
                  <a:noFill/>
                </a:ln>
                <a:solidFill>
                  <a:schemeClr val="tx1"/>
                </a:solidFill>
                <a:effectLst/>
                <a:ea typeface="Times New Roman" pitchFamily="18" charset="0"/>
                <a:cs typeface="Times New Roman" pitchFamily="18" charset="0"/>
              </a:rPr>
              <a:t>Gerz</a:t>
            </a:r>
            <a:r>
              <a:rPr kumimoji="0" lang="en-GB" sz="1400" b="0" i="0" u="none" strike="noStrike" cap="none" normalizeH="0" baseline="0" dirty="0" smtClean="0">
                <a:ln>
                  <a:noFill/>
                </a:ln>
                <a:solidFill>
                  <a:schemeClr val="tx1"/>
                </a:solidFill>
                <a:effectLst/>
                <a:ea typeface="Times New Roman" pitchFamily="18" charset="0"/>
                <a:cs typeface="Times New Roman" pitchFamily="18" charset="0"/>
              </a:rPr>
              <a:t> and Laurence </a:t>
            </a:r>
            <a:r>
              <a:rPr kumimoji="0" lang="en-GB" sz="1400" b="0" i="0" u="none" strike="noStrike" cap="none" normalizeH="0" baseline="0" dirty="0" err="1" smtClean="0">
                <a:ln>
                  <a:noFill/>
                </a:ln>
                <a:solidFill>
                  <a:schemeClr val="tx1"/>
                </a:solidFill>
                <a:effectLst/>
                <a:ea typeface="Times New Roman" pitchFamily="18" charset="0"/>
                <a:cs typeface="Times New Roman" pitchFamily="18" charset="0"/>
              </a:rPr>
              <a:t>Vanpoulle</a:t>
            </a:r>
            <a:r>
              <a:rPr kumimoji="0" lang="en-GB" sz="1400" b="0" i="0" u="none" strike="noStrike" cap="none" normalizeH="0" baseline="0" dirty="0" smtClean="0">
                <a:ln>
                  <a:noFill/>
                </a:ln>
                <a:solidFill>
                  <a:schemeClr val="tx1"/>
                </a:solidFill>
                <a:effectLst/>
                <a:ea typeface="Times New Roman" pitchFamily="18" charset="0"/>
                <a:cs typeface="Times New Roman" pitchFamily="18" charset="0"/>
              </a:rPr>
              <a:t> of ‘</a:t>
            </a:r>
            <a:r>
              <a:rPr kumimoji="0" lang="en-GB" sz="1400" b="0" i="0" u="none" strike="noStrike" cap="none" normalizeH="0" baseline="0" dirty="0" err="1" smtClean="0">
                <a:ln>
                  <a:noFill/>
                </a:ln>
                <a:solidFill>
                  <a:schemeClr val="tx1"/>
                </a:solidFill>
                <a:effectLst/>
                <a:ea typeface="Times New Roman" pitchFamily="18" charset="0"/>
                <a:cs typeface="Times New Roman" pitchFamily="18" charset="0"/>
              </a:rPr>
              <a:t>DerryQuin</a:t>
            </a:r>
            <a:r>
              <a:rPr kumimoji="0" lang="en-GB" sz="1400" b="0" i="0" u="none" strike="noStrike" cap="none" normalizeH="0" baseline="0" dirty="0" smtClean="0">
                <a:ln>
                  <a:noFill/>
                </a:ln>
                <a:solidFill>
                  <a:schemeClr val="tx1"/>
                </a:solidFill>
                <a:effectLst/>
                <a:ea typeface="Times New Roman" pitchFamily="18" charset="0"/>
                <a:cs typeface="Times New Roman" pitchFamily="18" charset="0"/>
              </a:rPr>
              <a:t>’, Co. Kerry, Heather Murphy (Membership Officer, GAI)</a:t>
            </a:r>
            <a:r>
              <a:rPr kumimoji="0" lang="en-US" sz="1400" b="0" i="0" u="none" strike="noStrike" cap="none" normalizeH="0" baseline="0" dirty="0" smtClean="0">
                <a:ln>
                  <a:noFill/>
                </a:ln>
                <a:solidFill>
                  <a:schemeClr val="tx1"/>
                </a:solidFill>
                <a:effectLst/>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2.tmp"/>
          <p:cNvPicPr>
            <a:picLocks noChangeAspect="1"/>
          </p:cNvPicPr>
          <p:nvPr/>
        </p:nvPicPr>
        <p:blipFill>
          <a:blip r:embed="rId2" cstate="print"/>
          <a:stretch>
            <a:fillRect/>
          </a:stretch>
        </p:blipFill>
        <p:spPr>
          <a:xfrm>
            <a:off x="0" y="0"/>
            <a:ext cx="9144000" cy="6223992"/>
          </a:xfrm>
          <a:prstGeom prst="rect">
            <a:avLst/>
          </a:prstGeom>
        </p:spPr>
      </p:pic>
      <p:sp>
        <p:nvSpPr>
          <p:cNvPr id="3" name="Rectangle 2"/>
          <p:cNvSpPr/>
          <p:nvPr/>
        </p:nvSpPr>
        <p:spPr>
          <a:xfrm>
            <a:off x="2819400" y="6324600"/>
            <a:ext cx="3657220" cy="369332"/>
          </a:xfrm>
          <a:prstGeom prst="rect">
            <a:avLst/>
          </a:prstGeom>
        </p:spPr>
        <p:txBody>
          <a:bodyPr wrap="none">
            <a:spAutoFit/>
          </a:bodyPr>
          <a:lstStyle/>
          <a:p>
            <a:r>
              <a:rPr lang="en-GB" dirty="0" smtClean="0"/>
              <a:t>Paul </a:t>
            </a:r>
            <a:r>
              <a:rPr lang="en-GB" dirty="0" err="1" smtClean="0"/>
              <a:t>Sikora</a:t>
            </a:r>
            <a:r>
              <a:rPr lang="en-GB" dirty="0" smtClean="0"/>
              <a:t>, GAI Development Officer</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30.tmp"/>
          <p:cNvPicPr>
            <a:picLocks noChangeAspect="1"/>
          </p:cNvPicPr>
          <p:nvPr/>
        </p:nvPicPr>
        <p:blipFill>
          <a:blip r:embed="rId2" cstate="print"/>
          <a:stretch>
            <a:fillRect/>
          </a:stretch>
        </p:blipFill>
        <p:spPr>
          <a:xfrm>
            <a:off x="1" y="-228600"/>
            <a:ext cx="9143999" cy="6241851"/>
          </a:xfrm>
          <a:prstGeom prst="rect">
            <a:avLst/>
          </a:prstGeom>
        </p:spPr>
      </p:pic>
      <p:sp>
        <p:nvSpPr>
          <p:cNvPr id="3" name="Rectangle 2"/>
          <p:cNvSpPr/>
          <p:nvPr/>
        </p:nvSpPr>
        <p:spPr>
          <a:xfrm>
            <a:off x="0" y="6027003"/>
            <a:ext cx="9144000" cy="830997"/>
          </a:xfrm>
          <a:prstGeom prst="rect">
            <a:avLst/>
          </a:prstGeom>
        </p:spPr>
        <p:txBody>
          <a:bodyPr wrap="square">
            <a:spAutoFit/>
          </a:bodyPr>
          <a:lstStyle/>
          <a:p>
            <a:pPr algn="ctr"/>
            <a:r>
              <a:rPr lang="en-GB" sz="1600" dirty="0" err="1" smtClean="0"/>
              <a:t>Roisin</a:t>
            </a:r>
            <a:r>
              <a:rPr lang="en-GB" sz="1600" dirty="0" smtClean="0"/>
              <a:t> Goodman (Vice-Chair GAI), Mike Cotter of Alternative Heating &amp; Cooling Ltd who was awarded a </a:t>
            </a:r>
            <a:r>
              <a:rPr lang="en-GB" sz="1600" dirty="0" err="1" smtClean="0"/>
              <a:t>Brecan</a:t>
            </a:r>
            <a:r>
              <a:rPr lang="en-GB" sz="1600" dirty="0" smtClean="0"/>
              <a:t> Mooney Award of Merit for the geothermal system Alternative Heating &amp; Cooling Ltd installed for Nick &amp; Anne Ross of ‘Brook Lodge’ Co and </a:t>
            </a:r>
            <a:r>
              <a:rPr lang="en-GB" sz="1600" dirty="0" err="1" smtClean="0"/>
              <a:t>Laurena</a:t>
            </a:r>
            <a:r>
              <a:rPr lang="en-GB" sz="1600" dirty="0" smtClean="0"/>
              <a:t> </a:t>
            </a:r>
            <a:r>
              <a:rPr lang="en-GB" sz="1600" dirty="0" err="1" smtClean="0"/>
              <a:t>Lacey</a:t>
            </a:r>
            <a:r>
              <a:rPr lang="en-GB" sz="1600" dirty="0" smtClean="0"/>
              <a:t> (Member GAI)</a:t>
            </a: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33.tmp"/>
          <p:cNvPicPr>
            <a:picLocks noChangeAspect="1"/>
          </p:cNvPicPr>
          <p:nvPr/>
        </p:nvPicPr>
        <p:blipFill>
          <a:blip r:embed="rId2" cstate="print"/>
          <a:stretch>
            <a:fillRect/>
          </a:stretch>
        </p:blipFill>
        <p:spPr>
          <a:xfrm>
            <a:off x="0" y="-914400"/>
            <a:ext cx="9144000" cy="6197203"/>
          </a:xfrm>
          <a:prstGeom prst="rect">
            <a:avLst/>
          </a:prstGeom>
        </p:spPr>
      </p:pic>
      <p:sp>
        <p:nvSpPr>
          <p:cNvPr id="3" name="Rectangle 2"/>
          <p:cNvSpPr/>
          <p:nvPr/>
        </p:nvSpPr>
        <p:spPr>
          <a:xfrm>
            <a:off x="0" y="5257562"/>
            <a:ext cx="9144000" cy="1600438"/>
          </a:xfrm>
          <a:prstGeom prst="rect">
            <a:avLst/>
          </a:prstGeom>
        </p:spPr>
        <p:txBody>
          <a:bodyPr wrap="square">
            <a:spAutoFit/>
          </a:bodyPr>
          <a:lstStyle/>
          <a:p>
            <a:pPr algn="ctr"/>
            <a:r>
              <a:rPr lang="en-GB" sz="1400" dirty="0" smtClean="0"/>
              <a:t>Back Row John Burgess (Chair of the GAI), Brian Mooney, Mike Cotter of Alternative Heating &amp; Cooling Ltd who received an Award of Merit for the geothermal system installed for Nick &amp; Anne Ross of ‘Brook Lodge’ </a:t>
            </a:r>
            <a:r>
              <a:rPr lang="en-GB" sz="1400" dirty="0" err="1" smtClean="0"/>
              <a:t>Co.Cork</a:t>
            </a:r>
            <a:r>
              <a:rPr lang="en-GB" sz="1400" dirty="0" smtClean="0"/>
              <a:t>, </a:t>
            </a:r>
            <a:r>
              <a:rPr lang="en-GB" sz="1400" dirty="0" err="1" smtClean="0"/>
              <a:t>Padraig</a:t>
            </a:r>
            <a:r>
              <a:rPr lang="en-GB" sz="1400" dirty="0" smtClean="0"/>
              <a:t> Murphy of Green Renewable Heating Ltd. who received an Award of Merit for the geothermal system installed for Anne Murphy of ‘</a:t>
            </a:r>
            <a:r>
              <a:rPr lang="en-GB" sz="1400" dirty="0" err="1" smtClean="0"/>
              <a:t>Castlequin</a:t>
            </a:r>
            <a:r>
              <a:rPr lang="en-GB" sz="1400" dirty="0" smtClean="0"/>
              <a:t>’, Co Kerry. Front Row Noreen Mooney, Daryl Duffy of </a:t>
            </a:r>
            <a:r>
              <a:rPr lang="en-GB" sz="1400" dirty="0" err="1" smtClean="0"/>
              <a:t>Eurotech</a:t>
            </a:r>
            <a:r>
              <a:rPr lang="en-GB" sz="1400" dirty="0" smtClean="0"/>
              <a:t> </a:t>
            </a:r>
            <a:r>
              <a:rPr lang="en-GB" sz="1400" dirty="0" err="1" smtClean="0"/>
              <a:t>Renewables</a:t>
            </a:r>
            <a:r>
              <a:rPr lang="en-GB" sz="1400" dirty="0" smtClean="0"/>
              <a:t>, Winner of the </a:t>
            </a:r>
            <a:r>
              <a:rPr lang="en-GB" sz="1400" dirty="0" err="1" smtClean="0"/>
              <a:t>Brecan</a:t>
            </a:r>
            <a:r>
              <a:rPr lang="en-GB" sz="1400" dirty="0" smtClean="0"/>
              <a:t> Mooney Installation of the Year Competition 2011 for the geothermal system installed in Sean and Mary McDonald’s home in Co. Meath and Gerry </a:t>
            </a:r>
            <a:r>
              <a:rPr lang="en-GB" sz="1400" dirty="0" err="1" smtClean="0"/>
              <a:t>Cunnane</a:t>
            </a:r>
            <a:r>
              <a:rPr lang="en-GB" sz="1400" dirty="0" smtClean="0"/>
              <a:t> of Wind Water Solar Energy Systems Ltd. who received an Award of Merit for the geothermal system installed for </a:t>
            </a:r>
            <a:r>
              <a:rPr lang="en-GB" sz="1400" dirty="0" err="1" smtClean="0"/>
              <a:t>Jochen</a:t>
            </a:r>
            <a:r>
              <a:rPr lang="en-GB" sz="1400" dirty="0" smtClean="0"/>
              <a:t> </a:t>
            </a:r>
            <a:r>
              <a:rPr lang="en-GB" sz="1400" dirty="0" err="1" smtClean="0"/>
              <a:t>Gerz</a:t>
            </a:r>
            <a:r>
              <a:rPr lang="en-GB" sz="1400" dirty="0" smtClean="0"/>
              <a:t> and Laurence </a:t>
            </a:r>
            <a:r>
              <a:rPr lang="en-GB" sz="1400" dirty="0" err="1" smtClean="0"/>
              <a:t>Vanpoulle</a:t>
            </a:r>
            <a:r>
              <a:rPr lang="en-GB" sz="1400" dirty="0" smtClean="0"/>
              <a:t> of ‘</a:t>
            </a:r>
            <a:r>
              <a:rPr lang="en-GB" sz="1400" dirty="0" err="1" smtClean="0"/>
              <a:t>DerryQuin</a:t>
            </a:r>
            <a:r>
              <a:rPr lang="en-GB" sz="1400" dirty="0" smtClean="0"/>
              <a:t>’, Co. Kerry</a:t>
            </a:r>
            <a:endParaRPr lang="en-US"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37.tmp"/>
          <p:cNvPicPr>
            <a:picLocks noChangeAspect="1"/>
          </p:cNvPicPr>
          <p:nvPr/>
        </p:nvPicPr>
        <p:blipFill>
          <a:blip r:embed="rId2" cstate="print"/>
          <a:stretch>
            <a:fillRect/>
          </a:stretch>
        </p:blipFill>
        <p:spPr>
          <a:xfrm>
            <a:off x="1" y="-457200"/>
            <a:ext cx="9143999" cy="6491882"/>
          </a:xfrm>
          <a:prstGeom prst="rect">
            <a:avLst/>
          </a:prstGeom>
        </p:spPr>
      </p:pic>
      <p:sp>
        <p:nvSpPr>
          <p:cNvPr id="7169" name="Rectangle 1"/>
          <p:cNvSpPr>
            <a:spLocks noChangeArrowheads="1"/>
          </p:cNvSpPr>
          <p:nvPr/>
        </p:nvSpPr>
        <p:spPr bwMode="auto">
          <a:xfrm>
            <a:off x="0" y="6273225"/>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ea typeface="Times New Roman" pitchFamily="18" charset="0"/>
                <a:cs typeface="Times New Roman" pitchFamily="18" charset="0"/>
              </a:rPr>
              <a:t>Gareth Jones, (GAI Newsletter Editor), Monica Lee (GAI Secretary), Noreen Mooney, John Burgess (Chairman of the GAI), Brian Mooney, </a:t>
            </a:r>
            <a:r>
              <a:rPr kumimoji="0" lang="en-GB" sz="1600" b="0" i="0" u="none" strike="noStrike" cap="none" normalizeH="0" baseline="0" dirty="0" err="1" smtClean="0">
                <a:ln>
                  <a:noFill/>
                </a:ln>
                <a:solidFill>
                  <a:schemeClr val="tx1"/>
                </a:solidFill>
                <a:effectLst/>
                <a:ea typeface="Times New Roman" pitchFamily="18" charset="0"/>
                <a:cs typeface="Times New Roman" pitchFamily="18" charset="0"/>
              </a:rPr>
              <a:t>Roisin</a:t>
            </a:r>
            <a:r>
              <a:rPr kumimoji="0" lang="en-GB" sz="1600" b="0" i="0" u="none" strike="noStrike" cap="none" normalizeH="0" baseline="0" dirty="0" smtClean="0">
                <a:ln>
                  <a:noFill/>
                </a:ln>
                <a:solidFill>
                  <a:schemeClr val="tx1"/>
                </a:solidFill>
                <a:effectLst/>
                <a:ea typeface="Times New Roman" pitchFamily="18" charset="0"/>
                <a:cs typeface="Times New Roman" pitchFamily="18" charset="0"/>
              </a:rPr>
              <a:t> Goodman(GAI Vice-Chair) and Heather Murphy( GAI Membership Officer)</a:t>
            </a:r>
            <a:r>
              <a:rPr kumimoji="0" lang="en-US" sz="1600" b="0" i="0" u="none" strike="noStrike" cap="none" normalizeH="0" baseline="0" dirty="0" smtClean="0">
                <a:ln>
                  <a:noFill/>
                </a:ln>
                <a:solidFill>
                  <a:schemeClr val="tx1"/>
                </a:solidFill>
                <a:effectLst/>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38.tmp"/>
          <p:cNvPicPr>
            <a:picLocks noChangeAspect="1"/>
          </p:cNvPicPr>
          <p:nvPr/>
        </p:nvPicPr>
        <p:blipFill>
          <a:blip r:embed="rId2" cstate="print"/>
          <a:stretch>
            <a:fillRect/>
          </a:stretch>
        </p:blipFill>
        <p:spPr>
          <a:xfrm>
            <a:off x="1" y="-1219200"/>
            <a:ext cx="9143999" cy="6554390"/>
          </a:xfrm>
          <a:prstGeom prst="rect">
            <a:avLst/>
          </a:prstGeom>
        </p:spPr>
      </p:pic>
      <p:sp>
        <p:nvSpPr>
          <p:cNvPr id="3" name="Rectangle 2"/>
          <p:cNvSpPr/>
          <p:nvPr/>
        </p:nvSpPr>
        <p:spPr>
          <a:xfrm>
            <a:off x="0" y="5288340"/>
            <a:ext cx="9144000" cy="1569660"/>
          </a:xfrm>
          <a:prstGeom prst="rect">
            <a:avLst/>
          </a:prstGeom>
        </p:spPr>
        <p:txBody>
          <a:bodyPr wrap="square">
            <a:spAutoFit/>
          </a:bodyPr>
          <a:lstStyle/>
          <a:p>
            <a:pPr algn="ctr"/>
            <a:r>
              <a:rPr lang="en-GB" sz="1600" dirty="0" smtClean="0"/>
              <a:t>Brian Mooney and Noreen Mooney, parents of </a:t>
            </a:r>
            <a:r>
              <a:rPr lang="en-GB" sz="1600" dirty="0" err="1" smtClean="0"/>
              <a:t>Brecan</a:t>
            </a:r>
            <a:r>
              <a:rPr lang="en-GB" sz="1600" dirty="0" smtClean="0"/>
              <a:t> Mooney presented the </a:t>
            </a:r>
            <a:r>
              <a:rPr lang="en-GB" sz="1600" dirty="0" err="1" smtClean="0"/>
              <a:t>Brecan</a:t>
            </a:r>
            <a:r>
              <a:rPr lang="en-GB" sz="1600" dirty="0" smtClean="0"/>
              <a:t> Mooney Installation of the Year Award to Daryl Duffy of </a:t>
            </a:r>
            <a:r>
              <a:rPr lang="en-GB" sz="1600" dirty="0" err="1" smtClean="0"/>
              <a:t>Eurotech</a:t>
            </a:r>
            <a:r>
              <a:rPr lang="en-GB" sz="1600" dirty="0" smtClean="0"/>
              <a:t> </a:t>
            </a:r>
            <a:r>
              <a:rPr lang="en-GB" sz="1600" dirty="0" err="1" smtClean="0"/>
              <a:t>Renewables</a:t>
            </a:r>
            <a:r>
              <a:rPr lang="en-GB" sz="1600" dirty="0" smtClean="0"/>
              <a:t> Limited for the innovative geothermal heating system it installed in Sean and Mary McDonald’s home in county. Pictured along with Gerry </a:t>
            </a:r>
            <a:r>
              <a:rPr lang="en-GB" sz="1600" dirty="0" err="1" smtClean="0"/>
              <a:t>Cunnane</a:t>
            </a:r>
            <a:r>
              <a:rPr lang="en-GB" sz="1600" dirty="0" smtClean="0"/>
              <a:t> of Wind Water Solar Energy Systems Ltd. </a:t>
            </a:r>
            <a:r>
              <a:rPr lang="en-GB" sz="1600" dirty="0" err="1" smtClean="0"/>
              <a:t>Padraig</a:t>
            </a:r>
            <a:r>
              <a:rPr lang="en-GB" sz="1600" dirty="0" smtClean="0"/>
              <a:t> Murphy of Green Renewable Heating Ltd. and Mike Cotter of Alternative Heating &amp; Cooling Ltd who were all awarded a </a:t>
            </a:r>
            <a:r>
              <a:rPr lang="en-GB" sz="1600" dirty="0" err="1" smtClean="0"/>
              <a:t>Brecan</a:t>
            </a:r>
            <a:r>
              <a:rPr lang="en-GB" sz="1600" dirty="0" smtClean="0"/>
              <a:t> Mooney Award of Merit at the Award Ceremony together with Members of the GAI Committee</a:t>
            </a:r>
            <a:endParaRPr lang="en-US"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3D.tmp"/>
          <p:cNvPicPr>
            <a:picLocks noChangeAspect="1"/>
          </p:cNvPicPr>
          <p:nvPr/>
        </p:nvPicPr>
        <p:blipFill>
          <a:blip r:embed="rId2" cstate="print"/>
          <a:stretch>
            <a:fillRect/>
          </a:stretch>
        </p:blipFill>
        <p:spPr>
          <a:xfrm>
            <a:off x="0" y="-1219200"/>
            <a:ext cx="9144000" cy="6715125"/>
          </a:xfrm>
          <a:prstGeom prst="rect">
            <a:avLst/>
          </a:prstGeom>
        </p:spPr>
      </p:pic>
      <p:sp>
        <p:nvSpPr>
          <p:cNvPr id="3" name="Rectangle 2"/>
          <p:cNvSpPr/>
          <p:nvPr/>
        </p:nvSpPr>
        <p:spPr>
          <a:xfrm>
            <a:off x="0" y="5473005"/>
            <a:ext cx="9144000" cy="1384995"/>
          </a:xfrm>
          <a:prstGeom prst="rect">
            <a:avLst/>
          </a:prstGeom>
        </p:spPr>
        <p:txBody>
          <a:bodyPr wrap="square">
            <a:spAutoFit/>
          </a:bodyPr>
          <a:lstStyle/>
          <a:p>
            <a:pPr algn="ctr"/>
            <a:r>
              <a:rPr lang="en-GB" sz="1400" b="1" dirty="0" smtClean="0"/>
              <a:t>Going Green— </a:t>
            </a:r>
            <a:r>
              <a:rPr lang="en-GB" sz="1400" b="1" dirty="0" err="1" smtClean="0"/>
              <a:t>Eurotech</a:t>
            </a:r>
            <a:r>
              <a:rPr lang="en-GB" sz="1400" b="1" dirty="0" smtClean="0"/>
              <a:t> Scoops Geothermal Award</a:t>
            </a:r>
            <a:endParaRPr lang="en-US" sz="1400" dirty="0" smtClean="0"/>
          </a:p>
          <a:p>
            <a:pPr algn="ctr"/>
            <a:r>
              <a:rPr lang="en-GB" sz="1400" dirty="0" err="1" smtClean="0"/>
              <a:t>Eurotech</a:t>
            </a:r>
            <a:r>
              <a:rPr lang="en-GB" sz="1400" dirty="0" smtClean="0"/>
              <a:t> </a:t>
            </a:r>
            <a:r>
              <a:rPr lang="en-GB" sz="1400" dirty="0" err="1" smtClean="0"/>
              <a:t>Renewables</a:t>
            </a:r>
            <a:r>
              <a:rPr lang="en-GB" sz="1400" dirty="0" smtClean="0"/>
              <a:t> Limited was awarded the inaugural </a:t>
            </a:r>
            <a:r>
              <a:rPr lang="en-GB" sz="1400" dirty="0" err="1" smtClean="0"/>
              <a:t>Brecan</a:t>
            </a:r>
            <a:r>
              <a:rPr lang="en-GB" sz="1400" dirty="0" smtClean="0"/>
              <a:t> Mooney domestic geothermal heating installation of the year award 2011 by the Geothermal Association of Ireland, for the high performance geothermal heating system it installed in Sean and Mary McDonald’s home in county Meath, at a prize giving ceremony in Limerick on Saturday 15 October 2011</a:t>
            </a:r>
          </a:p>
          <a:p>
            <a:pPr algn="ctr"/>
            <a:r>
              <a:rPr lang="en-GB" sz="1400" dirty="0" smtClean="0"/>
              <a:t>Pictured (L to R) Sean and Mary McDonald (homeowners) Gerard Duffy and Daryl Duffy (</a:t>
            </a:r>
            <a:r>
              <a:rPr lang="en-GB" sz="1400" dirty="0" err="1" smtClean="0"/>
              <a:t>Eurotech</a:t>
            </a:r>
            <a:r>
              <a:rPr lang="en-GB" sz="1400" dirty="0" smtClean="0"/>
              <a:t> </a:t>
            </a:r>
            <a:r>
              <a:rPr lang="en-GB" sz="1400" dirty="0" err="1" smtClean="0"/>
              <a:t>Renewables</a:t>
            </a:r>
            <a:r>
              <a:rPr lang="en-GB" sz="1400" dirty="0" smtClean="0"/>
              <a:t> Limited), and John Burgess (Chairman of the GAI)</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3.tmp"/>
          <p:cNvPicPr>
            <a:picLocks noChangeAspect="1"/>
          </p:cNvPicPr>
          <p:nvPr/>
        </p:nvPicPr>
        <p:blipFill>
          <a:blip r:embed="rId2" cstate="print"/>
          <a:stretch>
            <a:fillRect/>
          </a:stretch>
        </p:blipFill>
        <p:spPr>
          <a:xfrm>
            <a:off x="2" y="0"/>
            <a:ext cx="9143998" cy="5545335"/>
          </a:xfrm>
          <a:prstGeom prst="rect">
            <a:avLst/>
          </a:prstGeom>
        </p:spPr>
      </p:pic>
      <p:sp>
        <p:nvSpPr>
          <p:cNvPr id="3" name="Rectangle 2"/>
          <p:cNvSpPr/>
          <p:nvPr/>
        </p:nvSpPr>
        <p:spPr>
          <a:xfrm>
            <a:off x="2819400" y="5943600"/>
            <a:ext cx="3657220" cy="369332"/>
          </a:xfrm>
          <a:prstGeom prst="rect">
            <a:avLst/>
          </a:prstGeom>
        </p:spPr>
        <p:txBody>
          <a:bodyPr wrap="none">
            <a:spAutoFit/>
          </a:bodyPr>
          <a:lstStyle/>
          <a:p>
            <a:r>
              <a:rPr lang="en-GB" dirty="0" smtClean="0"/>
              <a:t>Paul </a:t>
            </a:r>
            <a:r>
              <a:rPr lang="en-GB" dirty="0" err="1" smtClean="0"/>
              <a:t>Sikora</a:t>
            </a:r>
            <a:r>
              <a:rPr lang="en-GB" dirty="0" smtClean="0"/>
              <a:t>, GAI Development Officer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4.tmp"/>
          <p:cNvPicPr>
            <a:picLocks noChangeAspect="1"/>
          </p:cNvPicPr>
          <p:nvPr/>
        </p:nvPicPr>
        <p:blipFill>
          <a:blip r:embed="rId2" cstate="print"/>
          <a:stretch>
            <a:fillRect/>
          </a:stretch>
        </p:blipFill>
        <p:spPr>
          <a:xfrm>
            <a:off x="1" y="0"/>
            <a:ext cx="9143999" cy="6098976"/>
          </a:xfrm>
          <a:prstGeom prst="rect">
            <a:avLst/>
          </a:prstGeom>
        </p:spPr>
      </p:pic>
      <p:sp>
        <p:nvSpPr>
          <p:cNvPr id="3" name="Rectangle 2"/>
          <p:cNvSpPr/>
          <p:nvPr/>
        </p:nvSpPr>
        <p:spPr>
          <a:xfrm>
            <a:off x="1828800" y="6211669"/>
            <a:ext cx="5334000" cy="646331"/>
          </a:xfrm>
          <a:prstGeom prst="rect">
            <a:avLst/>
          </a:prstGeom>
        </p:spPr>
        <p:txBody>
          <a:bodyPr wrap="square">
            <a:spAutoFit/>
          </a:bodyPr>
          <a:lstStyle/>
          <a:p>
            <a:r>
              <a:rPr lang="en-GB" dirty="0" smtClean="0"/>
              <a:t>Attendees at the Award Ceremony of the </a:t>
            </a:r>
            <a:r>
              <a:rPr lang="en-GB" dirty="0" err="1" smtClean="0"/>
              <a:t>Brecan</a:t>
            </a:r>
            <a:r>
              <a:rPr lang="en-GB" dirty="0" smtClean="0"/>
              <a:t> Mooney Installation of the Year Competition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5.tmp"/>
          <p:cNvPicPr>
            <a:picLocks noChangeAspect="1"/>
          </p:cNvPicPr>
          <p:nvPr/>
        </p:nvPicPr>
        <p:blipFill>
          <a:blip r:embed="rId2" cstate="print"/>
          <a:stretch>
            <a:fillRect/>
          </a:stretch>
        </p:blipFill>
        <p:spPr>
          <a:xfrm>
            <a:off x="1" y="0"/>
            <a:ext cx="9143999" cy="6098976"/>
          </a:xfrm>
          <a:prstGeom prst="rect">
            <a:avLst/>
          </a:prstGeom>
        </p:spPr>
      </p:pic>
      <p:sp>
        <p:nvSpPr>
          <p:cNvPr id="3" name="Rectangle 2"/>
          <p:cNvSpPr/>
          <p:nvPr/>
        </p:nvSpPr>
        <p:spPr>
          <a:xfrm>
            <a:off x="2133600" y="6211669"/>
            <a:ext cx="5486400" cy="646331"/>
          </a:xfrm>
          <a:prstGeom prst="rect">
            <a:avLst/>
          </a:prstGeom>
        </p:spPr>
        <p:txBody>
          <a:bodyPr wrap="square">
            <a:spAutoFit/>
          </a:bodyPr>
          <a:lstStyle/>
          <a:p>
            <a:r>
              <a:rPr lang="en-GB" dirty="0" smtClean="0"/>
              <a:t>Attendees at the Award Ceremony of the </a:t>
            </a:r>
            <a:r>
              <a:rPr lang="en-GB" dirty="0" err="1" smtClean="0"/>
              <a:t>Brecan</a:t>
            </a:r>
            <a:r>
              <a:rPr lang="en-GB" dirty="0" smtClean="0"/>
              <a:t> Mooney Installation of the Year Competition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6.tmp"/>
          <p:cNvPicPr>
            <a:picLocks noChangeAspect="1"/>
          </p:cNvPicPr>
          <p:nvPr/>
        </p:nvPicPr>
        <p:blipFill>
          <a:blip r:embed="rId2" cstate="print"/>
          <a:stretch>
            <a:fillRect/>
          </a:stretch>
        </p:blipFill>
        <p:spPr>
          <a:xfrm>
            <a:off x="2" y="0"/>
            <a:ext cx="9143998" cy="5929312"/>
          </a:xfrm>
          <a:prstGeom prst="rect">
            <a:avLst/>
          </a:prstGeom>
        </p:spPr>
      </p:pic>
      <p:sp>
        <p:nvSpPr>
          <p:cNvPr id="3" name="Rectangle 2"/>
          <p:cNvSpPr/>
          <p:nvPr/>
        </p:nvSpPr>
        <p:spPr>
          <a:xfrm>
            <a:off x="2286000" y="6019800"/>
            <a:ext cx="4724400" cy="646331"/>
          </a:xfrm>
          <a:prstGeom prst="rect">
            <a:avLst/>
          </a:prstGeom>
        </p:spPr>
        <p:txBody>
          <a:bodyPr wrap="square">
            <a:spAutoFit/>
          </a:bodyPr>
          <a:lstStyle/>
          <a:p>
            <a:r>
              <a:rPr lang="en-GB" dirty="0" smtClean="0"/>
              <a:t>Paul </a:t>
            </a:r>
            <a:r>
              <a:rPr lang="en-GB" dirty="0" err="1" smtClean="0"/>
              <a:t>Sikora</a:t>
            </a:r>
            <a:r>
              <a:rPr lang="en-GB" dirty="0" smtClean="0"/>
              <a:t>, GAI Development Officer   (seated), John Burgess, Chairman of the GAI   (standing)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8.tmp"/>
          <p:cNvPicPr>
            <a:picLocks noChangeAspect="1"/>
          </p:cNvPicPr>
          <p:nvPr/>
        </p:nvPicPr>
        <p:blipFill>
          <a:blip r:embed="rId2" cstate="print"/>
          <a:stretch>
            <a:fillRect/>
          </a:stretch>
        </p:blipFill>
        <p:spPr>
          <a:xfrm>
            <a:off x="0" y="0"/>
            <a:ext cx="9144000" cy="5982891"/>
          </a:xfrm>
          <a:prstGeom prst="rect">
            <a:avLst/>
          </a:prstGeom>
        </p:spPr>
      </p:pic>
      <p:sp>
        <p:nvSpPr>
          <p:cNvPr id="3" name="Rectangle 2"/>
          <p:cNvSpPr/>
          <p:nvPr/>
        </p:nvSpPr>
        <p:spPr>
          <a:xfrm>
            <a:off x="2971800" y="6172200"/>
            <a:ext cx="3420873" cy="369332"/>
          </a:xfrm>
          <a:prstGeom prst="rect">
            <a:avLst/>
          </a:prstGeom>
        </p:spPr>
        <p:txBody>
          <a:bodyPr wrap="none">
            <a:spAutoFit/>
          </a:bodyPr>
          <a:lstStyle/>
          <a:p>
            <a:r>
              <a:rPr lang="en-GB" dirty="0" smtClean="0"/>
              <a:t>John Burgess, Chairman of the GAI</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1011 G_9.tmp"/>
          <p:cNvPicPr>
            <a:picLocks noChangeAspect="1"/>
          </p:cNvPicPr>
          <p:nvPr/>
        </p:nvPicPr>
        <p:blipFill>
          <a:blip r:embed="rId2" cstate="print"/>
          <a:stretch>
            <a:fillRect/>
          </a:stretch>
        </p:blipFill>
        <p:spPr>
          <a:xfrm>
            <a:off x="0" y="0"/>
            <a:ext cx="9144000" cy="6340078"/>
          </a:xfrm>
          <a:prstGeom prst="rect">
            <a:avLst/>
          </a:prstGeom>
        </p:spPr>
      </p:pic>
      <p:sp>
        <p:nvSpPr>
          <p:cNvPr id="3" name="Rectangle 2"/>
          <p:cNvSpPr/>
          <p:nvPr/>
        </p:nvSpPr>
        <p:spPr>
          <a:xfrm>
            <a:off x="0" y="6488668"/>
            <a:ext cx="9144000" cy="369332"/>
          </a:xfrm>
          <a:prstGeom prst="rect">
            <a:avLst/>
          </a:prstGeom>
        </p:spPr>
        <p:txBody>
          <a:bodyPr wrap="square">
            <a:spAutoFit/>
          </a:bodyPr>
          <a:lstStyle/>
          <a:p>
            <a:pPr algn="ctr"/>
            <a:r>
              <a:rPr lang="en-GB" dirty="0" smtClean="0"/>
              <a:t>Paul </a:t>
            </a:r>
            <a:r>
              <a:rPr lang="en-GB" dirty="0" err="1" smtClean="0"/>
              <a:t>Sikora</a:t>
            </a:r>
            <a:r>
              <a:rPr lang="en-GB" dirty="0" smtClean="0"/>
              <a:t>, GAI Development Officer   (seated), John Burgess, Chairman of the GAI   (standing)</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1384</Words>
  <Application>Microsoft Office PowerPoint</Application>
  <PresentationFormat>On-screen Show (4:3)</PresentationFormat>
  <Paragraphs>36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Burgess</dc:creator>
  <cp:lastModifiedBy>john burgess</cp:lastModifiedBy>
  <cp:revision>16</cp:revision>
  <dcterms:created xsi:type="dcterms:W3CDTF">2011-10-31T07:44:34Z</dcterms:created>
  <dcterms:modified xsi:type="dcterms:W3CDTF">2011-10-31T09:44:18Z</dcterms:modified>
</cp:coreProperties>
</file>